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handoutMasterIdLst>
    <p:handoutMasterId r:id="rId27"/>
  </p:handoutMasterIdLst>
  <p:sldIdLst>
    <p:sldId id="256" r:id="rId2"/>
    <p:sldId id="260" r:id="rId3"/>
    <p:sldId id="270" r:id="rId4"/>
    <p:sldId id="267" r:id="rId5"/>
    <p:sldId id="282" r:id="rId6"/>
    <p:sldId id="285" r:id="rId7"/>
    <p:sldId id="286" r:id="rId8"/>
    <p:sldId id="288" r:id="rId9"/>
    <p:sldId id="283" r:id="rId10"/>
    <p:sldId id="275" r:id="rId11"/>
    <p:sldId id="289" r:id="rId12"/>
    <p:sldId id="276" r:id="rId13"/>
    <p:sldId id="280" r:id="rId14"/>
    <p:sldId id="284" r:id="rId15"/>
    <p:sldId id="278" r:id="rId16"/>
    <p:sldId id="268" r:id="rId17"/>
    <p:sldId id="269" r:id="rId18"/>
    <p:sldId id="279" r:id="rId19"/>
    <p:sldId id="258" r:id="rId20"/>
    <p:sldId id="290" r:id="rId21"/>
    <p:sldId id="273" r:id="rId22"/>
    <p:sldId id="274" r:id="rId23"/>
    <p:sldId id="291"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A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0" autoAdjust="0"/>
    <p:restoredTop sz="94598" autoAdjust="0"/>
  </p:normalViewPr>
  <p:slideViewPr>
    <p:cSldViewPr>
      <p:cViewPr varScale="1">
        <p:scale>
          <a:sx n="51" d="100"/>
          <a:sy n="51" d="100"/>
        </p:scale>
        <p:origin x="826"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9" d="100"/>
          <a:sy n="59" d="100"/>
        </p:scale>
        <p:origin x="300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9ECA01-7117-4A71-B35A-DC5C4263A76D}" type="datetimeFigureOut">
              <a:rPr lang="en-US" smtClean="0"/>
              <a:t>6/12/2020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2E4B85-39BC-416B-84A4-B2463CEB748F}" type="slidenum">
              <a:rPr lang="en-US" smtClean="0"/>
              <a:t>‹#›</a:t>
            </a:fld>
            <a:endParaRPr lang="en-US"/>
          </a:p>
        </p:txBody>
      </p:sp>
    </p:spTree>
    <p:extLst>
      <p:ext uri="{BB962C8B-B14F-4D97-AF65-F5344CB8AC3E}">
        <p14:creationId xmlns:p14="http://schemas.microsoft.com/office/powerpoint/2010/main" val="3704243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63B84-F18D-4B75-B8DC-58DC48AB020E}" type="datetimeFigureOut">
              <a:rPr lang="en-US" smtClean="0"/>
              <a:t>6/12/2020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5EFF8-52CD-4678-86CC-B4934BBBC21A}" type="slidenum">
              <a:rPr lang="en-US" smtClean="0"/>
              <a:t>‹#›</a:t>
            </a:fld>
            <a:endParaRPr lang="en-US"/>
          </a:p>
        </p:txBody>
      </p:sp>
    </p:spTree>
    <p:extLst>
      <p:ext uri="{BB962C8B-B14F-4D97-AF65-F5344CB8AC3E}">
        <p14:creationId xmlns:p14="http://schemas.microsoft.com/office/powerpoint/2010/main" val="179001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15EFF8-52CD-4678-86CC-B4934BBBC21A}" type="slidenum">
              <a:rPr lang="en-US" smtClean="0"/>
              <a:t>16</a:t>
            </a:fld>
            <a:endParaRPr lang="en-US"/>
          </a:p>
        </p:txBody>
      </p:sp>
    </p:spTree>
    <p:extLst>
      <p:ext uri="{BB962C8B-B14F-4D97-AF65-F5344CB8AC3E}">
        <p14:creationId xmlns:p14="http://schemas.microsoft.com/office/powerpoint/2010/main" val="1316834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aanem.org/resources"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gn="l">
              <a:lnSpc>
                <a:spcPct val="100000"/>
              </a:lnSpc>
              <a:defRPr sz="8000"/>
            </a:lvl1pPr>
          </a:lstStyle>
          <a:p>
            <a:r>
              <a:rPr lang="en-US" dirty="0"/>
              <a:t>Click to edit Master title style</a:t>
            </a:r>
          </a:p>
        </p:txBody>
      </p:sp>
      <p:sp>
        <p:nvSpPr>
          <p:cNvPr id="3" name="Subtitle 2"/>
          <p:cNvSpPr>
            <a:spLocks noGrp="1"/>
          </p:cNvSpPr>
          <p:nvPr>
            <p:ph type="subTitle" idx="1"/>
          </p:nvPr>
        </p:nvSpPr>
        <p:spPr>
          <a:xfrm>
            <a:off x="1828800" y="4953000"/>
            <a:ext cx="8534400" cy="1219200"/>
          </a:xfrm>
        </p:spPr>
        <p:txBody>
          <a:bodyPr>
            <a:normAutofit/>
          </a:bodyPr>
          <a:lstStyle>
            <a:lvl1pPr marL="0" indent="0" algn="l">
              <a:buNone/>
              <a:defRPr sz="24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Date Placeholder 6"/>
          <p:cNvSpPr>
            <a:spLocks noGrp="1"/>
          </p:cNvSpPr>
          <p:nvPr>
            <p:ph type="dt" sz="half" idx="10"/>
          </p:nvPr>
        </p:nvSpPr>
        <p:spPr/>
        <p:txBody>
          <a:bodyPr/>
          <a:lstStyle/>
          <a:p>
            <a:fld id="{467AFDCD-B813-4BE9-9ECA-7E2D7530A548}" type="datetimeFigureOut">
              <a:rPr lang="en-US" smtClean="0"/>
              <a:t>6/12/2020</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effectLst/>
                <a:latin typeface="Futura Md" panose="020B0602020204020303"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solidFill>
                <a:latin typeface="Garamond" panose="02020404030301010803" pitchFamily="18" charset="0"/>
              </a:defRPr>
            </a:lvl1pPr>
            <a:lvl2pPr>
              <a:defRPr>
                <a:solidFill>
                  <a:schemeClr val="tx1"/>
                </a:solidFill>
                <a:latin typeface="Garamond" panose="02020404030301010803" pitchFamily="18" charset="0"/>
              </a:defRPr>
            </a:lvl2pPr>
            <a:lvl3pPr>
              <a:defRPr>
                <a:solidFill>
                  <a:schemeClr val="tx1"/>
                </a:solidFill>
                <a:latin typeface="Garamond" panose="02020404030301010803" pitchFamily="18" charset="0"/>
              </a:defRPr>
            </a:lvl3pPr>
            <a:lvl4pPr>
              <a:defRPr>
                <a:solidFill>
                  <a:schemeClr val="tx1"/>
                </a:solidFill>
                <a:latin typeface="Garamond" panose="02020404030301010803" pitchFamily="18" charset="0"/>
              </a:defRPr>
            </a:lvl4pPr>
            <a:lvl5pPr>
              <a:defRPr>
                <a:solidFill>
                  <a:schemeClr val="tx1"/>
                </a:solidFill>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67AFDCD-B813-4BE9-9ECA-7E2D7530A548}"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a:effectLst/>
                <a:latin typeface="Futura Md" panose="020B06020202040203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a:solidFill>
                  <a:schemeClr val="tx1"/>
                </a:solidFill>
                <a:latin typeface="Garamond" panose="02020404030301010803" pitchFamily="18" charset="0"/>
              </a:defRPr>
            </a:lvl1pPr>
            <a:lvl2pPr>
              <a:defRPr>
                <a:solidFill>
                  <a:schemeClr val="tx1"/>
                </a:solidFill>
                <a:latin typeface="Garamond" panose="02020404030301010803" pitchFamily="18" charset="0"/>
              </a:defRPr>
            </a:lvl2pPr>
            <a:lvl3pPr>
              <a:defRPr>
                <a:solidFill>
                  <a:schemeClr val="tx1"/>
                </a:solidFill>
                <a:latin typeface="Garamond" panose="02020404030301010803" pitchFamily="18" charset="0"/>
              </a:defRPr>
            </a:lvl3pPr>
            <a:lvl4pPr>
              <a:defRPr>
                <a:solidFill>
                  <a:schemeClr val="tx1"/>
                </a:solidFill>
                <a:latin typeface="Garamond" panose="02020404030301010803" pitchFamily="18" charset="0"/>
              </a:defRPr>
            </a:lvl4pPr>
            <a:lvl5pPr>
              <a:defRPr>
                <a:solidFill>
                  <a:schemeClr val="tx1"/>
                </a:solidFill>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67AFDCD-B813-4BE9-9ECA-7E2D7530A548}"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81000"/>
            <a:ext cx="10972800" cy="1219200"/>
          </a:xfrm>
        </p:spPr>
        <p:txBody>
          <a:bodyPr/>
          <a:lstStyle>
            <a:lvl1pPr algn="l">
              <a:defRPr>
                <a:effectLst/>
                <a:latin typeface="Futura Md" panose="020B0602020204020303" pitchFamily="34" charset="0"/>
              </a:defRPr>
            </a:lvl1pPr>
          </a:lstStyle>
          <a:p>
            <a:r>
              <a:rPr lang="en-US" dirty="0"/>
              <a:t>For access to:</a:t>
            </a:r>
          </a:p>
        </p:txBody>
      </p:sp>
      <p:sp>
        <p:nvSpPr>
          <p:cNvPr id="3" name="Date Placeholder 2"/>
          <p:cNvSpPr>
            <a:spLocks noGrp="1"/>
          </p:cNvSpPr>
          <p:nvPr>
            <p:ph type="dt" sz="half" idx="10"/>
          </p:nvPr>
        </p:nvSpPr>
        <p:spPr/>
        <p:txBody>
          <a:bodyPr/>
          <a:lstStyle/>
          <a:p>
            <a:fld id="{467AFDCD-B813-4BE9-9ECA-7E2D7530A548}" type="datetimeFigureOut">
              <a:rPr lang="en-US" smtClean="0"/>
              <a:t>6/12/2020</a:t>
            </a:fld>
            <a:endParaRPr lang="en-US"/>
          </a:p>
        </p:txBody>
      </p:sp>
      <p:sp>
        <p:nvSpPr>
          <p:cNvPr id="4" name="Footer Placeholder 3"/>
          <p:cNvSpPr>
            <a:spLocks noGrp="1"/>
          </p:cNvSpPr>
          <p:nvPr>
            <p:ph type="ftr" sz="quarter" idx="11"/>
          </p:nvPr>
        </p:nvSpPr>
        <p:spPr/>
        <p:txBody>
          <a:bodyPr/>
          <a:lstStyle/>
          <a:p>
            <a:endParaRPr lang="en-US"/>
          </a:p>
        </p:txBody>
      </p:sp>
      <p:sp>
        <p:nvSpPr>
          <p:cNvPr id="7" name="TextBox 6"/>
          <p:cNvSpPr txBox="1"/>
          <p:nvPr userDrawn="1"/>
        </p:nvSpPr>
        <p:spPr>
          <a:xfrm>
            <a:off x="609600" y="1752602"/>
            <a:ext cx="10972800" cy="3785652"/>
          </a:xfrm>
          <a:prstGeom prst="rect">
            <a:avLst/>
          </a:prstGeom>
          <a:noFill/>
        </p:spPr>
        <p:txBody>
          <a:bodyPr wrap="square" rtlCol="0">
            <a:spAutoFit/>
          </a:bodyPr>
          <a:lstStyle/>
          <a:p>
            <a:pPr marL="342891" marR="0" lvl="0" indent="-342891" algn="l" defTabSz="914377"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Claiming CME</a:t>
            </a:r>
          </a:p>
          <a:p>
            <a:pPr marL="342891" marR="0" lvl="0" indent="-342891" algn="l" defTabSz="914377"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Course and Plenary Presentations</a:t>
            </a:r>
          </a:p>
          <a:p>
            <a:pPr marL="342891" marR="0" lvl="0" indent="-342891" algn="l" defTabSz="914377"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endParaRPr>
          </a:p>
          <a:p>
            <a:pPr marL="0" marR="0" lvl="1" indent="0" algn="l" defTabSz="914377" rtl="0" eaLnBrk="1" fontAlgn="auto" latinLnBrk="0" hangingPunct="1">
              <a:lnSpc>
                <a:spcPct val="100000"/>
              </a:lnSpc>
              <a:spcBef>
                <a:spcPct val="20000"/>
              </a:spcBef>
              <a:spcAft>
                <a:spcPts val="0"/>
              </a:spcAft>
              <a:buClrTx/>
              <a:buSzTx/>
              <a:buFont typeface="Courier New" pitchFamily="49" charset="0"/>
              <a:buNone/>
              <a:tabLst/>
              <a:defRPr/>
            </a:pPr>
            <a:r>
              <a:rPr kumimoji="0" lang="en-US" sz="24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Visit: </a:t>
            </a:r>
            <a:r>
              <a:rPr kumimoji="0" lang="en-US" sz="24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hlinkClick r:id="rId2"/>
              </a:rPr>
              <a:t>www.aanem.org/resources</a:t>
            </a:r>
            <a:endParaRPr kumimoji="0" lang="en-US" sz="24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endParaRPr>
          </a:p>
          <a:p>
            <a:pPr marL="0" marR="0" lvl="0" indent="0" algn="l" defTabSz="914377"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endParaRPr>
          </a:p>
          <a:p>
            <a:pPr marL="0" marR="0" lvl="0" indent="0" algn="l" defTabSz="914377"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chemeClr val="tx1"/>
                </a:solidFill>
                <a:effectLst/>
                <a:uLnTx/>
                <a:uFillTx/>
                <a:latin typeface="Garamond" panose="02020404030301010803" pitchFamily="18" charset="0"/>
                <a:ea typeface="+mn-ea"/>
                <a:cs typeface="+mn-cs"/>
              </a:rPr>
              <a:t>Record your attendance hours after each session or do it all at once after the meeting is complete! Credit not recorded by December 15, 2019 will not be reported to ABPN and ABPMR. The AANEM will report ALL Annual Meeting attendees’ credit to ABPN and ABPMR by December, 31, 2019.</a:t>
            </a:r>
          </a:p>
        </p:txBody>
      </p:sp>
    </p:spTree>
    <p:extLst>
      <p:ext uri="{BB962C8B-B14F-4D97-AF65-F5344CB8AC3E}">
        <p14:creationId xmlns:p14="http://schemas.microsoft.com/office/powerpoint/2010/main" val="4280818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pic>
        <p:nvPicPr>
          <p:cNvPr id="6" name="Picture 4" descr="P:\DOC\Media\Logos\AANEM\AANEM Logo Transparent Background.png"/>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307080" y="990601"/>
            <a:ext cx="5578109" cy="241912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p:nvPr>
        </p:nvSpPr>
        <p:spPr>
          <a:xfrm>
            <a:off x="914400" y="3733803"/>
            <a:ext cx="10363200" cy="1546225"/>
          </a:xfrm>
        </p:spPr>
        <p:txBody>
          <a:bodyPr/>
          <a:lstStyle>
            <a:lvl1pPr>
              <a:defRPr>
                <a:effectLst/>
                <a:latin typeface="Futura Md" panose="020B0602020204020303" pitchFamily="34" charset="0"/>
              </a:defRPr>
            </a:lvl1pPr>
          </a:lstStyle>
          <a:p>
            <a:pPr algn="l"/>
            <a:endParaRPr lang="en-US" sz="5400" dirty="0">
              <a:latin typeface="Garamond" panose="02020404030301010803" pitchFamily="18" charset="0"/>
            </a:endParaRPr>
          </a:p>
        </p:txBody>
      </p:sp>
      <p:sp>
        <p:nvSpPr>
          <p:cNvPr id="9" name="Subtitle 2"/>
          <p:cNvSpPr>
            <a:spLocks noGrp="1"/>
          </p:cNvSpPr>
          <p:nvPr>
            <p:ph type="subTitle" idx="1"/>
          </p:nvPr>
        </p:nvSpPr>
        <p:spPr>
          <a:xfrm>
            <a:off x="914400" y="5410200"/>
            <a:ext cx="10363200" cy="914400"/>
          </a:xfrm>
        </p:spPr>
        <p:txBody>
          <a:bodyPr>
            <a:normAutofit/>
          </a:bodyPr>
          <a:lstStyle>
            <a:lvl1pPr marL="0" indent="0">
              <a:buFontTx/>
              <a:buNone/>
              <a:defRPr>
                <a:solidFill>
                  <a:schemeClr val="tx1"/>
                </a:solidFill>
                <a:latin typeface="Garamond" panose="02020404030301010803" pitchFamily="18" charset="0"/>
              </a:defRPr>
            </a:lvl1pPr>
          </a:lstStyle>
          <a:p>
            <a:pPr algn="l"/>
            <a:endParaRPr lang="en-US" sz="2000" dirty="0">
              <a:solidFill>
                <a:schemeClr val="tx1">
                  <a:lumMod val="65000"/>
                  <a:lumOff val="35000"/>
                </a:schemeClr>
              </a:solidFill>
              <a:latin typeface="Futura Md" panose="020B0602020204020303" pitchFamily="34" charset="0"/>
            </a:endParaRPr>
          </a:p>
        </p:txBody>
      </p:sp>
    </p:spTree>
    <p:extLst>
      <p:ext uri="{BB962C8B-B14F-4D97-AF65-F5344CB8AC3E}">
        <p14:creationId xmlns:p14="http://schemas.microsoft.com/office/powerpoint/2010/main" val="309762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899446-2586-4C83-85B1-BD0CD8EEDF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47CDDE0-6376-4C5D-AB1E-CE74AAA80A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2D1AFD6-E60C-4E2F-92DE-9F0DB90D0C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E2D843C-9528-4B6A-9C6F-BB405BDEF3B7}"/>
              </a:ext>
            </a:extLst>
          </p:cNvPr>
          <p:cNvSpPr>
            <a:spLocks noGrp="1"/>
          </p:cNvSpPr>
          <p:nvPr>
            <p:ph type="dt" sz="half" idx="10"/>
          </p:nvPr>
        </p:nvSpPr>
        <p:spPr/>
        <p:txBody>
          <a:bodyPr/>
          <a:lstStyle/>
          <a:p>
            <a:fld id="{05B96757-B097-4E7B-B9DF-DC17AA490E14}" type="datetimeFigureOut">
              <a:rPr lang="en-US" smtClean="0"/>
              <a:t>6/12/2020</a:t>
            </a:fld>
            <a:endParaRPr lang="en-US"/>
          </a:p>
        </p:txBody>
      </p:sp>
      <p:sp>
        <p:nvSpPr>
          <p:cNvPr id="6" name="Footer Placeholder 5">
            <a:extLst>
              <a:ext uri="{FF2B5EF4-FFF2-40B4-BE49-F238E27FC236}">
                <a16:creationId xmlns="" xmlns:a16="http://schemas.microsoft.com/office/drawing/2014/main" id="{98D79114-0D20-4CE6-9C38-2436617BD2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18FF6C4-36A8-4E76-9261-5FF2B0E14363}"/>
              </a:ext>
            </a:extLst>
          </p:cNvPr>
          <p:cNvSpPr>
            <a:spLocks noGrp="1"/>
          </p:cNvSpPr>
          <p:nvPr>
            <p:ph type="sldNum" sz="quarter" idx="12"/>
          </p:nvPr>
        </p:nvSpPr>
        <p:spPr/>
        <p:txBody>
          <a:bodyPr/>
          <a:lstStyle/>
          <a:p>
            <a:fld id="{B7C5DAAF-878B-4231-B610-6E00DE94C55F}" type="slidenum">
              <a:rPr lang="en-US" smtClean="0"/>
              <a:t>‹#›</a:t>
            </a:fld>
            <a:endParaRPr lang="en-US"/>
          </a:p>
        </p:txBody>
      </p:sp>
    </p:spTree>
    <p:extLst>
      <p:ext uri="{BB962C8B-B14F-4D97-AF65-F5344CB8AC3E}">
        <p14:creationId xmlns:p14="http://schemas.microsoft.com/office/powerpoint/2010/main" val="378910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effectLst/>
                <a:latin typeface="Futura Md" panose="020B06020202040203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latin typeface="Garamond" panose="02020404030301010803" pitchFamily="18" charset="0"/>
              </a:defRPr>
            </a:lvl1pPr>
            <a:lvl2pPr>
              <a:defRPr>
                <a:solidFill>
                  <a:schemeClr val="tx1"/>
                </a:solidFill>
                <a:latin typeface="Garamond" panose="02020404030301010803" pitchFamily="18" charset="0"/>
              </a:defRPr>
            </a:lvl2pPr>
            <a:lvl3pPr>
              <a:defRPr>
                <a:solidFill>
                  <a:schemeClr val="tx1"/>
                </a:solidFill>
                <a:latin typeface="Garamond" panose="02020404030301010803" pitchFamily="18" charset="0"/>
              </a:defRPr>
            </a:lvl3pPr>
            <a:lvl4pPr>
              <a:defRPr>
                <a:solidFill>
                  <a:schemeClr val="tx1"/>
                </a:solidFill>
                <a:latin typeface="Garamond" panose="02020404030301010803" pitchFamily="18" charset="0"/>
              </a:defRPr>
            </a:lvl4pPr>
            <a:lvl5pPr>
              <a:defRPr>
                <a:solidFill>
                  <a:schemeClr val="tx1"/>
                </a:solidFill>
                <a:latin typeface="Garamond" panose="02020404030301010803" pitchFamily="18" charset="0"/>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3"/>
            <a:ext cx="10363200" cy="2505075"/>
          </a:xfrm>
        </p:spPr>
        <p:txBody>
          <a:bodyPr anchor="b"/>
          <a:lstStyle>
            <a:lvl1pPr algn="l" defTabSz="914377" rtl="0" eaLnBrk="1" latinLnBrk="0" hangingPunct="1">
              <a:lnSpc>
                <a:spcPct val="100000"/>
              </a:lnSpc>
              <a:spcBef>
                <a:spcPct val="0"/>
              </a:spcBef>
              <a:buNone/>
              <a:defRPr lang="en-US" sz="4800" kern="1200" dirty="0" smtClean="0">
                <a:solidFill>
                  <a:schemeClr val="tx2"/>
                </a:solidFill>
                <a:effectLst/>
                <a:latin typeface="Futura Md" panose="020B0602020204020303" pitchFamily="34" charset="0"/>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963084" y="4068766"/>
            <a:ext cx="10363200" cy="1131887"/>
          </a:xfrm>
        </p:spPr>
        <p:txBody>
          <a:bodyPr anchor="t">
            <a:normAutofit/>
          </a:bodyPr>
          <a:lstStyle>
            <a:lvl1pPr marL="0" indent="0" algn="l">
              <a:buNone/>
              <a:defRPr sz="2400">
                <a:solidFill>
                  <a:schemeClr val="tx1"/>
                </a:solidFill>
                <a:latin typeface="Garamond" panose="02020404030301010803" pitchFamily="18"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67AFDCD-B813-4BE9-9ECA-7E2D7530A548}" type="datetimeFigureOut">
              <a:rPr lang="en-US" smtClean="0"/>
              <a:t>6/12/2020</a:t>
            </a:fld>
            <a:endParaRPr lang="en-US"/>
          </a:p>
        </p:txBody>
      </p:sp>
      <p:sp>
        <p:nvSpPr>
          <p:cNvPr id="5" name="Footer Placeholder 4"/>
          <p:cNvSpPr>
            <a:spLocks noGrp="1"/>
          </p:cNvSpPr>
          <p:nvPr>
            <p:ph type="ftr" sz="quarter" idx="11"/>
          </p:nvPr>
        </p:nvSpPr>
        <p:spPr/>
        <p:txBody>
          <a:bodyPr/>
          <a:lstStyle/>
          <a:p>
            <a:endParaRPr lang="en-US"/>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2"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effectLst/>
                <a:latin typeface="Futura Md" panose="020B0602020204020303" pitchFamily="34" charset="0"/>
              </a:defRPr>
            </a:lvl1pPr>
          </a:lstStyle>
          <a:p>
            <a:r>
              <a:rPr lang="en-US" dirty="0"/>
              <a:t>Click to edit Master title style</a:t>
            </a:r>
          </a:p>
        </p:txBody>
      </p:sp>
      <p:sp>
        <p:nvSpPr>
          <p:cNvPr id="4" name="Content Placeholder 3"/>
          <p:cNvSpPr>
            <a:spLocks noGrp="1"/>
          </p:cNvSpPr>
          <p:nvPr>
            <p:ph sz="half" idx="2"/>
          </p:nvPr>
        </p:nvSpPr>
        <p:spPr>
          <a:xfrm>
            <a:off x="6197600" y="1600203"/>
            <a:ext cx="5384800" cy="4525963"/>
          </a:xfrm>
        </p:spPr>
        <p:txBody>
          <a:bodyPr/>
          <a:lstStyle>
            <a:lvl1pPr>
              <a:defRPr sz="2400">
                <a:solidFill>
                  <a:schemeClr val="tx1"/>
                </a:solidFill>
                <a:latin typeface="Garamond" panose="02020404030301010803" pitchFamily="18" charset="0"/>
              </a:defRPr>
            </a:lvl1pPr>
            <a:lvl2pPr>
              <a:defRPr sz="1600">
                <a:solidFill>
                  <a:schemeClr val="tx1"/>
                </a:solidFill>
                <a:latin typeface="Garamond" panose="02020404030301010803" pitchFamily="18" charset="0"/>
              </a:defRPr>
            </a:lvl2pPr>
            <a:lvl3pPr>
              <a:defRPr sz="1600">
                <a:solidFill>
                  <a:schemeClr val="tx1"/>
                </a:solidFill>
                <a:latin typeface="Garamond" panose="02020404030301010803" pitchFamily="18" charset="0"/>
              </a:defRPr>
            </a:lvl3pPr>
            <a:lvl4pPr>
              <a:defRPr sz="1600">
                <a:solidFill>
                  <a:schemeClr val="tx1"/>
                </a:solidFill>
                <a:latin typeface="Garamond" panose="02020404030301010803" pitchFamily="18" charset="0"/>
              </a:defRPr>
            </a:lvl4pPr>
            <a:lvl5pPr>
              <a:defRPr sz="1600">
                <a:solidFill>
                  <a:schemeClr val="tx1"/>
                </a:solidFill>
                <a:latin typeface="Garamond" panose="02020404030301010803"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67AFDCD-B813-4BE9-9ECA-7E2D7530A548}"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487680" y="1600200"/>
            <a:ext cx="5388864" cy="4526280"/>
          </a:xfrm>
        </p:spPr>
        <p:txBody>
          <a:bodyPr/>
          <a:lstStyle>
            <a:lvl1pPr>
              <a:defRPr>
                <a:solidFill>
                  <a:schemeClr val="tx1"/>
                </a:solidFill>
                <a:latin typeface="Garamond" panose="02020404030301010803" pitchFamily="18" charset="0"/>
              </a:defRPr>
            </a:lvl1pPr>
            <a:lvl2pPr>
              <a:defRPr>
                <a:solidFill>
                  <a:schemeClr val="tx1"/>
                </a:solidFill>
                <a:latin typeface="Garamond" panose="02020404030301010803" pitchFamily="18" charset="0"/>
              </a:defRPr>
            </a:lvl2pPr>
            <a:lvl3pPr>
              <a:defRPr>
                <a:solidFill>
                  <a:schemeClr val="tx1"/>
                </a:solidFill>
                <a:latin typeface="Garamond" panose="02020404030301010803" pitchFamily="18" charset="0"/>
              </a:defRPr>
            </a:lvl3pPr>
            <a:lvl4pPr>
              <a:defRPr>
                <a:solidFill>
                  <a:schemeClr val="tx1"/>
                </a:solidFill>
                <a:latin typeface="Garamond" panose="02020404030301010803" pitchFamily="18" charset="0"/>
              </a:defRPr>
            </a:lvl4pPr>
            <a:lvl5pPr>
              <a:defRPr>
                <a:solidFill>
                  <a:schemeClr val="tx1"/>
                </a:solidFill>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effectLst/>
                <a:latin typeface="Futura Md" panose="020B0602020204020303" pitchFamily="34" charset="0"/>
              </a:defRPr>
            </a:lvl1pPr>
          </a:lstStyle>
          <a:p>
            <a:r>
              <a:rPr lang="en-US" dirty="0"/>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solidFill>
                  <a:schemeClr val="tx1"/>
                </a:solidFill>
                <a:latin typeface="Garamond" panose="02020404030301010803"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197602" y="1600200"/>
            <a:ext cx="5389033" cy="609600"/>
          </a:xfrm>
        </p:spPr>
        <p:txBody>
          <a:bodyPr anchor="b">
            <a:noAutofit/>
          </a:bodyPr>
          <a:lstStyle>
            <a:lvl1pPr marL="0" indent="0" algn="ctr">
              <a:buNone/>
              <a:defRPr sz="2400" b="0">
                <a:solidFill>
                  <a:schemeClr val="tx1"/>
                </a:solidFill>
                <a:latin typeface="Garamond" panose="02020404030301010803" pitchFamily="18"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7" name="Date Placeholder 6"/>
          <p:cNvSpPr>
            <a:spLocks noGrp="1"/>
          </p:cNvSpPr>
          <p:nvPr>
            <p:ph type="dt" sz="half" idx="10"/>
          </p:nvPr>
        </p:nvSpPr>
        <p:spPr/>
        <p:txBody>
          <a:bodyPr/>
          <a:lstStyle/>
          <a:p>
            <a:fld id="{467AFDCD-B813-4BE9-9ECA-7E2D7530A548}" type="datetimeFigureOut">
              <a:rPr lang="en-US" smtClean="0"/>
              <a:t>6/12/2020</a:t>
            </a:fld>
            <a:endParaRPr lang="en-US"/>
          </a:p>
        </p:txBody>
      </p:sp>
      <p:sp>
        <p:nvSpPr>
          <p:cNvPr id="8" name="Footer Placeholder 7"/>
          <p:cNvSpPr>
            <a:spLocks noGrp="1"/>
          </p:cNvSpPr>
          <p:nvPr>
            <p:ph type="ftr" sz="quarter" idx="11"/>
          </p:nvPr>
        </p:nvSpPr>
        <p:spPr/>
        <p:txBody>
          <a:bodyPr/>
          <a:lstStyle/>
          <a:p>
            <a:endParaRPr lang="en-US"/>
          </a:p>
        </p:txBody>
      </p:sp>
      <p:sp>
        <p:nvSpPr>
          <p:cNvPr id="11" name="Content Placeholder 10"/>
          <p:cNvSpPr>
            <a:spLocks noGrp="1"/>
          </p:cNvSpPr>
          <p:nvPr>
            <p:ph sz="quarter" idx="13"/>
          </p:nvPr>
        </p:nvSpPr>
        <p:spPr>
          <a:xfrm>
            <a:off x="609600" y="2212848"/>
            <a:ext cx="5388864" cy="3913632"/>
          </a:xfrm>
        </p:spPr>
        <p:txBody>
          <a:bodyPr/>
          <a:lstStyle>
            <a:lvl1pPr>
              <a:defRPr>
                <a:solidFill>
                  <a:schemeClr val="tx1"/>
                </a:solidFill>
                <a:latin typeface="Garamond" panose="02020404030301010803" pitchFamily="18" charset="0"/>
              </a:defRPr>
            </a:lvl1pPr>
            <a:lvl2pPr>
              <a:defRPr>
                <a:solidFill>
                  <a:schemeClr val="tx1"/>
                </a:solidFill>
                <a:latin typeface="Garamond" panose="02020404030301010803" pitchFamily="18" charset="0"/>
              </a:defRPr>
            </a:lvl2pPr>
            <a:lvl3pPr>
              <a:defRPr>
                <a:solidFill>
                  <a:schemeClr val="tx1"/>
                </a:solidFill>
                <a:latin typeface="Garamond" panose="02020404030301010803" pitchFamily="18" charset="0"/>
              </a:defRPr>
            </a:lvl3pPr>
            <a:lvl4pPr>
              <a:defRPr>
                <a:solidFill>
                  <a:schemeClr val="tx1"/>
                </a:solidFill>
                <a:latin typeface="Garamond" panose="02020404030301010803" pitchFamily="18" charset="0"/>
              </a:defRPr>
            </a:lvl4pPr>
            <a:lvl5pPr>
              <a:defRPr>
                <a:solidFill>
                  <a:schemeClr val="tx1"/>
                </a:solidFill>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6230112" y="2212851"/>
            <a:ext cx="5388864" cy="3913187"/>
          </a:xfrm>
        </p:spPr>
        <p:txBody>
          <a:bodyPr/>
          <a:lstStyle>
            <a:lvl1pPr>
              <a:defRPr>
                <a:solidFill>
                  <a:schemeClr val="tx1"/>
                </a:solidFill>
                <a:latin typeface="Garamond" panose="02020404030301010803" pitchFamily="18" charset="0"/>
              </a:defRPr>
            </a:lvl1pPr>
            <a:lvl2pPr>
              <a:defRPr>
                <a:solidFill>
                  <a:schemeClr val="tx1"/>
                </a:solidFill>
                <a:latin typeface="Garamond" panose="02020404030301010803" pitchFamily="18" charset="0"/>
              </a:defRPr>
            </a:lvl2pPr>
            <a:lvl3pPr>
              <a:defRPr>
                <a:solidFill>
                  <a:schemeClr val="tx1"/>
                </a:solidFill>
                <a:latin typeface="Garamond" panose="02020404030301010803" pitchFamily="18" charset="0"/>
              </a:defRPr>
            </a:lvl3pPr>
            <a:lvl4pPr>
              <a:defRPr>
                <a:solidFill>
                  <a:schemeClr val="tx1"/>
                </a:solidFill>
                <a:latin typeface="Garamond" panose="02020404030301010803" pitchFamily="18" charset="0"/>
              </a:defRPr>
            </a:lvl4pPr>
            <a:lvl5pPr>
              <a:defRPr>
                <a:solidFill>
                  <a:schemeClr val="tx1"/>
                </a:solidFill>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effectLst/>
                <a:latin typeface="Futura Md" panose="020B06020202040203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67AFDCD-B813-4BE9-9ECA-7E2D7530A548}" type="datetimeFigureOut">
              <a:rPr lang="en-US" smtClean="0"/>
              <a:t>6/12/2020</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AFDCD-B813-4BE9-9ECA-7E2D7530A548}" type="datetimeFigureOut">
              <a:rPr lang="en-US" smtClean="0"/>
              <a:t>6/12/2020</a:t>
            </a:fld>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8" y="266700"/>
            <a:ext cx="4011084" cy="2095500"/>
          </a:xfrm>
        </p:spPr>
        <p:txBody>
          <a:bodyPr anchor="b"/>
          <a:lstStyle>
            <a:lvl1pPr algn="ctr">
              <a:lnSpc>
                <a:spcPct val="100000"/>
              </a:lnSpc>
              <a:defRPr sz="2800" b="0">
                <a:solidFill>
                  <a:schemeClr val="tx1"/>
                </a:solidFill>
                <a:effectLst>
                  <a:outerShdw blurRad="50800" dist="25400" dir="5400000" algn="t" rotWithShape="0">
                    <a:prstClr val="black">
                      <a:alpha val="25000"/>
                    </a:prstClr>
                  </a:outerShdw>
                </a:effectLst>
                <a:latin typeface="Futura Md" panose="020B0602020204020303" pitchFamily="34" charset="0"/>
              </a:defRPr>
            </a:lvl1pPr>
          </a:lstStyle>
          <a:p>
            <a:r>
              <a:rPr lang="en-US" dirty="0"/>
              <a:t>Click to edit Master title style</a:t>
            </a:r>
          </a:p>
        </p:txBody>
      </p:sp>
      <p:sp>
        <p:nvSpPr>
          <p:cNvPr id="3" name="Content Placeholder 2"/>
          <p:cNvSpPr>
            <a:spLocks noGrp="1"/>
          </p:cNvSpPr>
          <p:nvPr>
            <p:ph idx="1"/>
          </p:nvPr>
        </p:nvSpPr>
        <p:spPr>
          <a:xfrm>
            <a:off x="958851" y="273053"/>
            <a:ext cx="6661151" cy="5853113"/>
          </a:xfrm>
        </p:spPr>
        <p:txBody>
          <a:bodyPr/>
          <a:lstStyle>
            <a:lvl1pPr>
              <a:defRPr sz="3200">
                <a:solidFill>
                  <a:schemeClr val="tx1"/>
                </a:solidFill>
                <a:latin typeface="Garamond" panose="02020404030301010803" pitchFamily="18" charset="0"/>
              </a:defRPr>
            </a:lvl1pPr>
            <a:lvl2pPr>
              <a:defRPr sz="2800">
                <a:solidFill>
                  <a:schemeClr val="tx1"/>
                </a:solidFill>
                <a:latin typeface="Garamond" panose="02020404030301010803" pitchFamily="18" charset="0"/>
              </a:defRPr>
            </a:lvl2pPr>
            <a:lvl3pPr>
              <a:defRPr sz="2400">
                <a:solidFill>
                  <a:schemeClr val="tx1"/>
                </a:solidFill>
                <a:latin typeface="Garamond" panose="02020404030301010803" pitchFamily="18" charset="0"/>
              </a:defRPr>
            </a:lvl3pPr>
            <a:lvl4pPr>
              <a:defRPr sz="2000">
                <a:solidFill>
                  <a:schemeClr val="tx1"/>
                </a:solidFill>
                <a:latin typeface="Garamond" panose="02020404030301010803" pitchFamily="18" charset="0"/>
              </a:defRPr>
            </a:lvl4pPr>
            <a:lvl5pPr>
              <a:defRPr sz="2000">
                <a:solidFill>
                  <a:schemeClr val="tx1"/>
                </a:solidFill>
                <a:latin typeface="Garamond" panose="02020404030301010803"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876118" y="2438403"/>
            <a:ext cx="4011084" cy="3687763"/>
          </a:xfrm>
        </p:spPr>
        <p:txBody>
          <a:bodyPr>
            <a:normAutofit/>
          </a:bodyPr>
          <a:lstStyle>
            <a:lvl1pPr marL="0" indent="0" algn="ctr">
              <a:lnSpc>
                <a:spcPct val="125000"/>
              </a:lnSpc>
              <a:buNone/>
              <a:defRPr sz="1600">
                <a:solidFill>
                  <a:schemeClr val="tx1"/>
                </a:solidFill>
                <a:latin typeface="Garamond" panose="02020404030301010803" pitchFamily="18"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67AFDCD-B813-4BE9-9ECA-7E2D7530A548}"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6" y="228600"/>
            <a:ext cx="7615765" cy="895350"/>
          </a:xfrm>
        </p:spPr>
        <p:txBody>
          <a:bodyPr anchor="b"/>
          <a:lstStyle>
            <a:lvl1pPr algn="l">
              <a:lnSpc>
                <a:spcPct val="100000"/>
              </a:lnSpc>
              <a:defRPr sz="2800" b="0">
                <a:effectLst/>
                <a:latin typeface="Futura Md" panose="020B0602020204020303" pitchFamily="34" charset="0"/>
              </a:defRPr>
            </a:lvl1pPr>
          </a:lstStyle>
          <a:p>
            <a:r>
              <a:rPr lang="en-US" dirty="0"/>
              <a:t>Click to edit Master title style</a:t>
            </a:r>
          </a:p>
        </p:txBody>
      </p:sp>
      <p:sp>
        <p:nvSpPr>
          <p:cNvPr id="3" name="Picture Placeholder 2"/>
          <p:cNvSpPr>
            <a:spLocks noGrp="1"/>
          </p:cNvSpPr>
          <p:nvPr>
            <p:ph type="pic" idx="1"/>
          </p:nvPr>
        </p:nvSpPr>
        <p:spPr>
          <a:xfrm>
            <a:off x="2010836"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solidFill>
                  <a:schemeClr val="tx1"/>
                </a:solidFill>
                <a:latin typeface="Garamond" panose="02020404030301010803" pitchFamily="18"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2239436" y="5810250"/>
            <a:ext cx="7615765" cy="533400"/>
          </a:xfrm>
        </p:spPr>
        <p:txBody>
          <a:bodyPr>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7AFDCD-B813-4BE9-9ECA-7E2D7530A548}" type="datetimeFigureOut">
              <a:rPr lang="en-US" smtClean="0"/>
              <a:t>6/12/2020</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484463" y="6356353"/>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67AFDCD-B813-4BE9-9ECA-7E2D7530A548}" type="datetimeFigureOut">
              <a:rPr lang="en-US" smtClean="0"/>
              <a:t>6/12/2020</a:t>
            </a:fld>
            <a:endParaRPr lang="en-US"/>
          </a:p>
        </p:txBody>
      </p:sp>
      <p:sp>
        <p:nvSpPr>
          <p:cNvPr id="5" name="Footer Placeholder 4"/>
          <p:cNvSpPr>
            <a:spLocks noGrp="1"/>
          </p:cNvSpPr>
          <p:nvPr>
            <p:ph type="ftr" sz="quarter" idx="3"/>
          </p:nvPr>
        </p:nvSpPr>
        <p:spPr>
          <a:xfrm>
            <a:off x="878887" y="6356353"/>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10" name="Rectangle 9"/>
          <p:cNvSpPr/>
          <p:nvPr userDrawn="1"/>
        </p:nvSpPr>
        <p:spPr>
          <a:xfrm>
            <a:off x="0" y="0"/>
            <a:ext cx="12192000" cy="381000"/>
          </a:xfrm>
          <a:prstGeom prst="rect">
            <a:avLst/>
          </a:prstGeom>
          <a:solidFill>
            <a:srgbClr val="013A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10668000" y="11668"/>
            <a:ext cx="2032000" cy="369332"/>
          </a:xfrm>
          <a:prstGeom prst="rect">
            <a:avLst/>
          </a:prstGeom>
          <a:noFill/>
        </p:spPr>
        <p:txBody>
          <a:bodyPr wrap="square" rtlCol="0">
            <a:spAutoFit/>
          </a:bodyPr>
          <a:lstStyle/>
          <a:p>
            <a:r>
              <a:rPr lang="en-US" sz="1800" dirty="0">
                <a:solidFill>
                  <a:schemeClr val="bg1"/>
                </a:solidFill>
              </a:rPr>
              <a:t>2020</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defTabSz="914377" rtl="0" eaLnBrk="1" latinLnBrk="0" hangingPunct="1">
        <a:lnSpc>
          <a:spcPts val="5800"/>
        </a:lnSpc>
        <a:spcBef>
          <a:spcPct val="0"/>
        </a:spcBef>
        <a:buNone/>
        <a:defRPr sz="5400" kern="1200">
          <a:solidFill>
            <a:schemeClr val="tx2"/>
          </a:solidFill>
          <a:effectLst/>
          <a:latin typeface="Futura Md" panose="020B0602020204020303" pitchFamily="34" charset="0"/>
          <a:ea typeface="+mj-ea"/>
          <a:cs typeface="+mj-cs"/>
        </a:defRPr>
      </a:lvl1pPr>
    </p:titleStyle>
    <p:bodyStyle>
      <a:lvl1pPr marL="342891" indent="-342891" algn="l" defTabSz="914377" rtl="0" eaLnBrk="1" latinLnBrk="0" hangingPunct="1">
        <a:spcBef>
          <a:spcPct val="20000"/>
        </a:spcBef>
        <a:buFont typeface="Arial" pitchFamily="34" charset="0"/>
        <a:buChar char="•"/>
        <a:defRPr sz="2400" kern="1200">
          <a:solidFill>
            <a:schemeClr val="tx1"/>
          </a:solidFill>
          <a:latin typeface="Futura Md" panose="020B0602020204020303" pitchFamily="34" charset="0"/>
          <a:ea typeface="+mn-ea"/>
          <a:cs typeface="+mn-cs"/>
        </a:defRPr>
      </a:lvl1pPr>
      <a:lvl2pPr marL="742932" indent="-285744" algn="l" defTabSz="914377" rtl="0" eaLnBrk="1" latinLnBrk="0" hangingPunct="1">
        <a:spcBef>
          <a:spcPct val="20000"/>
        </a:spcBef>
        <a:buFont typeface="Courier New" pitchFamily="49" charset="0"/>
        <a:buChar char="o"/>
        <a:defRPr sz="1600" kern="1200">
          <a:solidFill>
            <a:schemeClr val="tx1"/>
          </a:solidFill>
          <a:latin typeface="Futura Md" panose="020B0602020204020303" pitchFamily="34" charset="0"/>
          <a:ea typeface="+mn-ea"/>
          <a:cs typeface="+mn-cs"/>
        </a:defRPr>
      </a:lvl2pPr>
      <a:lvl3pPr marL="1142971" indent="-228594" algn="l" defTabSz="914377" rtl="0" eaLnBrk="1" latinLnBrk="0" hangingPunct="1">
        <a:spcBef>
          <a:spcPct val="20000"/>
        </a:spcBef>
        <a:buFont typeface="Arial" pitchFamily="34" charset="0"/>
        <a:buChar char="•"/>
        <a:defRPr sz="1600" kern="1200">
          <a:solidFill>
            <a:schemeClr val="tx1"/>
          </a:solidFill>
          <a:latin typeface="Futura Md" panose="020B0602020204020303" pitchFamily="34" charset="0"/>
          <a:ea typeface="+mn-ea"/>
          <a:cs typeface="+mn-cs"/>
        </a:defRPr>
      </a:lvl3pPr>
      <a:lvl4pPr marL="1600160" indent="-228594" algn="l" defTabSz="914377" rtl="0" eaLnBrk="1" latinLnBrk="0" hangingPunct="1">
        <a:spcBef>
          <a:spcPct val="20000"/>
        </a:spcBef>
        <a:buFont typeface="Courier New" pitchFamily="49" charset="0"/>
        <a:buChar char="o"/>
        <a:defRPr sz="1600" kern="1200">
          <a:solidFill>
            <a:schemeClr val="tx1"/>
          </a:solidFill>
          <a:latin typeface="Futura Md" panose="020B0602020204020303" pitchFamily="34" charset="0"/>
          <a:ea typeface="+mn-ea"/>
          <a:cs typeface="+mn-cs"/>
        </a:defRPr>
      </a:lvl4pPr>
      <a:lvl5pPr marL="2057349" indent="-228594" algn="l" defTabSz="914377" rtl="0" eaLnBrk="1" latinLnBrk="0" hangingPunct="1">
        <a:spcBef>
          <a:spcPct val="20000"/>
        </a:spcBef>
        <a:buFont typeface="Arial" pitchFamily="34" charset="0"/>
        <a:buChar char="•"/>
        <a:defRPr sz="1600" kern="1200">
          <a:solidFill>
            <a:schemeClr val="tx1"/>
          </a:solidFill>
          <a:latin typeface="Futura Md" panose="020B0602020204020303" pitchFamily="34" charset="0"/>
          <a:ea typeface="+mn-ea"/>
          <a:cs typeface="+mn-cs"/>
        </a:defRPr>
      </a:lvl5pPr>
      <a:lvl6pPr marL="2514537" indent="-228594" algn="l" defTabSz="914377"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726" indent="-228594" algn="l" defTabSz="914377"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8914" indent="-228594" algn="l" defTabSz="914377"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103" indent="-228594" algn="l" defTabSz="914377"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education.aanem.org/URL/Telehealt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latin typeface="Futura Md" panose="020B0602020204020303" pitchFamily="34" charset="0"/>
              </a:rPr>
              <a:t>PM&amp;R in a Virtual World</a:t>
            </a:r>
          </a:p>
        </p:txBody>
      </p:sp>
      <p:sp>
        <p:nvSpPr>
          <p:cNvPr id="3" name="Subtitle 2"/>
          <p:cNvSpPr>
            <a:spLocks noGrp="1"/>
          </p:cNvSpPr>
          <p:nvPr>
            <p:ph type="subTitle" idx="1"/>
          </p:nvPr>
        </p:nvSpPr>
        <p:spPr/>
        <p:txBody>
          <a:bodyPr/>
          <a:lstStyle/>
          <a:p>
            <a:r>
              <a:rPr lang="en-US" dirty="0">
                <a:solidFill>
                  <a:schemeClr val="tx1"/>
                </a:solidFill>
                <a:latin typeface="Garamond" panose="02020404030301010803" pitchFamily="18" charset="0"/>
              </a:rPr>
              <a:t>Ileana Howard, MD</a:t>
            </a:r>
          </a:p>
        </p:txBody>
      </p:sp>
    </p:spTree>
    <p:extLst>
      <p:ext uri="{BB962C8B-B14F-4D97-AF65-F5344CB8AC3E}">
        <p14:creationId xmlns:p14="http://schemas.microsoft.com/office/powerpoint/2010/main" val="424066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C6C453-D723-44C7-AE89-2AD203E2BC8F}"/>
              </a:ext>
            </a:extLst>
          </p:cNvPr>
          <p:cNvSpPr>
            <a:spLocks noGrp="1"/>
          </p:cNvSpPr>
          <p:nvPr>
            <p:ph type="title"/>
          </p:nvPr>
        </p:nvSpPr>
        <p:spPr>
          <a:xfrm>
            <a:off x="607102" y="1143000"/>
            <a:ext cx="10972800" cy="1600200"/>
          </a:xfrm>
        </p:spPr>
        <p:txBody>
          <a:bodyPr>
            <a:normAutofit fontScale="90000"/>
          </a:bodyPr>
          <a:lstStyle/>
          <a:p>
            <a:r>
              <a:rPr lang="en-US" dirty="0"/>
              <a:t>Poll: What is the greatest barrier you face towards adopting telehealth?</a:t>
            </a:r>
          </a:p>
        </p:txBody>
      </p:sp>
      <p:sp>
        <p:nvSpPr>
          <p:cNvPr id="3" name="Content Placeholder 2">
            <a:extLst>
              <a:ext uri="{FF2B5EF4-FFF2-40B4-BE49-F238E27FC236}">
                <a16:creationId xmlns="" xmlns:a16="http://schemas.microsoft.com/office/drawing/2014/main" id="{A205B64A-D79C-43CB-85F3-03580E8D3733}"/>
              </a:ext>
            </a:extLst>
          </p:cNvPr>
          <p:cNvSpPr>
            <a:spLocks noGrp="1"/>
          </p:cNvSpPr>
          <p:nvPr>
            <p:ph idx="1"/>
          </p:nvPr>
        </p:nvSpPr>
        <p:spPr>
          <a:xfrm>
            <a:off x="685800" y="2514600"/>
            <a:ext cx="10972800" cy="4525963"/>
          </a:xfrm>
        </p:spPr>
        <p:txBody>
          <a:bodyPr/>
          <a:lstStyle/>
          <a:p>
            <a:endParaRPr lang="en-US" dirty="0"/>
          </a:p>
          <a:p>
            <a:r>
              <a:rPr lang="en-US" dirty="0"/>
              <a:t>Not comfortable with the technology</a:t>
            </a:r>
          </a:p>
          <a:p>
            <a:r>
              <a:rPr lang="en-US" dirty="0"/>
              <a:t>Not comfortable with not having the access to lay hands on the patient for the physical exam</a:t>
            </a:r>
          </a:p>
          <a:p>
            <a:r>
              <a:rPr lang="en-US" dirty="0"/>
              <a:t>Patients not able or willing to do video visits</a:t>
            </a:r>
          </a:p>
          <a:p>
            <a:r>
              <a:rPr lang="en-US" dirty="0"/>
              <a:t>Billing</a:t>
            </a:r>
          </a:p>
          <a:p>
            <a:r>
              <a:rPr lang="en-US" dirty="0"/>
              <a:t>Legislation restrictions</a:t>
            </a:r>
          </a:p>
          <a:p>
            <a:endParaRPr lang="en-US" dirty="0"/>
          </a:p>
        </p:txBody>
      </p:sp>
    </p:spTree>
    <p:extLst>
      <p:ext uri="{BB962C8B-B14F-4D97-AF65-F5344CB8AC3E}">
        <p14:creationId xmlns:p14="http://schemas.microsoft.com/office/powerpoint/2010/main" val="389994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685800"/>
            <a:ext cx="6934200" cy="580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608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32CF32-C5EF-4418-8E07-86D5C09A1F72}"/>
              </a:ext>
            </a:extLst>
          </p:cNvPr>
          <p:cNvSpPr>
            <a:spLocks noGrp="1"/>
          </p:cNvSpPr>
          <p:nvPr>
            <p:ph type="title"/>
          </p:nvPr>
        </p:nvSpPr>
        <p:spPr>
          <a:xfrm>
            <a:off x="381000" y="304800"/>
            <a:ext cx="11734800" cy="1371600"/>
          </a:xfrm>
        </p:spPr>
        <p:txBody>
          <a:bodyPr/>
          <a:lstStyle/>
          <a:p>
            <a:r>
              <a:rPr lang="en-US" sz="6000" dirty="0"/>
              <a:t>Tip #1: Just Do It (Telehealth)</a:t>
            </a:r>
            <a:endParaRPr lang="en-US" sz="4400" dirty="0"/>
          </a:p>
        </p:txBody>
      </p:sp>
      <p:sp>
        <p:nvSpPr>
          <p:cNvPr id="3" name="Content Placeholder 2">
            <a:extLst>
              <a:ext uri="{FF2B5EF4-FFF2-40B4-BE49-F238E27FC236}">
                <a16:creationId xmlns="" xmlns:a16="http://schemas.microsoft.com/office/drawing/2014/main" id="{508A8DA5-9A89-42D3-8EA3-8B1CA5EBA3B4}"/>
              </a:ext>
            </a:extLst>
          </p:cNvPr>
          <p:cNvSpPr>
            <a:spLocks noGrp="1"/>
          </p:cNvSpPr>
          <p:nvPr>
            <p:ph sz="half" idx="1"/>
          </p:nvPr>
        </p:nvSpPr>
        <p:spPr>
          <a:xfrm>
            <a:off x="762000" y="2362200"/>
            <a:ext cx="5181600" cy="4351338"/>
          </a:xfrm>
        </p:spPr>
        <p:txBody>
          <a:bodyPr>
            <a:normAutofit/>
          </a:bodyPr>
          <a:lstStyle/>
          <a:p>
            <a:r>
              <a:rPr lang="en-US" sz="2800" dirty="0">
                <a:latin typeface="Garamond" panose="02020404030301010803" pitchFamily="18" charset="0"/>
              </a:rPr>
              <a:t>Identify &amp; Treat Telehealth Hesitancy Syndrome (THHS):</a:t>
            </a:r>
          </a:p>
          <a:p>
            <a:pPr marL="0" indent="0">
              <a:buNone/>
            </a:pPr>
            <a:endParaRPr lang="en-US" sz="2800" u="sng" dirty="0">
              <a:latin typeface="Garamond" panose="02020404030301010803" pitchFamily="18" charset="0"/>
            </a:endParaRPr>
          </a:p>
          <a:p>
            <a:pPr lvl="1"/>
            <a:r>
              <a:rPr lang="en-US" sz="2000" dirty="0">
                <a:latin typeface="Garamond" panose="02020404030301010803" pitchFamily="18" charset="0"/>
              </a:rPr>
              <a:t>Inability to start or maintain a stream of …clinical video telehealth</a:t>
            </a:r>
          </a:p>
          <a:p>
            <a:endParaRPr lang="en-US" sz="3200" dirty="0">
              <a:latin typeface="Garamond" panose="02020404030301010803" pitchFamily="18" charset="0"/>
            </a:endParaRPr>
          </a:p>
          <a:p>
            <a:pPr lvl="1"/>
            <a:r>
              <a:rPr lang="en-US" sz="2000" dirty="0">
                <a:latin typeface="Garamond" panose="02020404030301010803" pitchFamily="18" charset="0"/>
              </a:rPr>
              <a:t>Affects healthcare workers and general public</a:t>
            </a:r>
          </a:p>
          <a:p>
            <a:pPr marL="0" indent="0">
              <a:buNone/>
            </a:pPr>
            <a:endParaRPr lang="en-US" dirty="0">
              <a:latin typeface="Garamond" panose="02020404030301010803" pitchFamily="18" charset="0"/>
            </a:endParaRPr>
          </a:p>
          <a:p>
            <a:endParaRPr lang="en-US" dirty="0">
              <a:latin typeface="Garamond" panose="02020404030301010803" pitchFamily="18" charset="0"/>
            </a:endParaRPr>
          </a:p>
        </p:txBody>
      </p:sp>
      <p:sp>
        <p:nvSpPr>
          <p:cNvPr id="4" name="Content Placeholder 3">
            <a:extLst>
              <a:ext uri="{FF2B5EF4-FFF2-40B4-BE49-F238E27FC236}">
                <a16:creationId xmlns="" xmlns:a16="http://schemas.microsoft.com/office/drawing/2014/main" id="{D858419C-81EA-478C-83F1-63266E1A23BB}"/>
              </a:ext>
            </a:extLst>
          </p:cNvPr>
          <p:cNvSpPr>
            <a:spLocks noGrp="1"/>
          </p:cNvSpPr>
          <p:nvPr>
            <p:ph sz="half" idx="2"/>
          </p:nvPr>
        </p:nvSpPr>
        <p:spPr>
          <a:xfrm>
            <a:off x="6248400" y="2362200"/>
            <a:ext cx="5181600" cy="4351338"/>
          </a:xfrm>
        </p:spPr>
        <p:txBody>
          <a:bodyPr>
            <a:normAutofit/>
          </a:bodyPr>
          <a:lstStyle/>
          <a:p>
            <a:r>
              <a:rPr lang="en-US" sz="3200" dirty="0">
                <a:latin typeface="Garamond" panose="02020404030301010803" pitchFamily="18" charset="0"/>
              </a:rPr>
              <a:t>Practice video visits with colleagues</a:t>
            </a:r>
          </a:p>
          <a:p>
            <a:endParaRPr lang="en-US" sz="3200" dirty="0">
              <a:latin typeface="Garamond" panose="02020404030301010803" pitchFamily="18" charset="0"/>
            </a:endParaRPr>
          </a:p>
          <a:p>
            <a:r>
              <a:rPr lang="en-US" sz="3200" dirty="0">
                <a:latin typeface="Garamond" panose="02020404030301010803" pitchFamily="18" charset="0"/>
              </a:rPr>
              <a:t>Observe a visit</a:t>
            </a:r>
          </a:p>
          <a:p>
            <a:pPr lvl="1"/>
            <a:r>
              <a:rPr lang="en-US" sz="2000" dirty="0">
                <a:latin typeface="Garamond" panose="02020404030301010803" pitchFamily="18" charset="0"/>
              </a:rPr>
              <a:t>Review scenarios when things don’t work out</a:t>
            </a:r>
          </a:p>
          <a:p>
            <a:pPr lvl="1"/>
            <a:r>
              <a:rPr lang="en-US" sz="2000" dirty="0">
                <a:latin typeface="Garamond" panose="02020404030301010803" pitchFamily="18" charset="0"/>
              </a:rPr>
              <a:t>Hybrid visit (telehealth + telephone) when audio doesn’t work</a:t>
            </a:r>
          </a:p>
          <a:p>
            <a:pPr lvl="1"/>
            <a:r>
              <a:rPr lang="en-US" sz="2000" dirty="0">
                <a:latin typeface="Garamond" panose="02020404030301010803" pitchFamily="18" charset="0"/>
              </a:rPr>
              <a:t>Hanging up and reconnecting</a:t>
            </a:r>
          </a:p>
          <a:p>
            <a:endParaRPr lang="en-US" sz="3200" dirty="0">
              <a:latin typeface="Garamond" panose="02020404030301010803" pitchFamily="18" charset="0"/>
            </a:endParaRPr>
          </a:p>
        </p:txBody>
      </p:sp>
    </p:spTree>
    <p:extLst>
      <p:ext uri="{BB962C8B-B14F-4D97-AF65-F5344CB8AC3E}">
        <p14:creationId xmlns:p14="http://schemas.microsoft.com/office/powerpoint/2010/main" val="4224073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CFCD11-E56E-4A35-BD6A-CD6F19423BFB}"/>
              </a:ext>
            </a:extLst>
          </p:cNvPr>
          <p:cNvSpPr>
            <a:spLocks noGrp="1"/>
          </p:cNvSpPr>
          <p:nvPr>
            <p:ph type="title"/>
          </p:nvPr>
        </p:nvSpPr>
        <p:spPr/>
        <p:txBody>
          <a:bodyPr/>
          <a:lstStyle/>
          <a:p>
            <a:r>
              <a:rPr lang="en-US" dirty="0"/>
              <a:t>Tip #2: Disseminate Templates</a:t>
            </a:r>
          </a:p>
        </p:txBody>
      </p:sp>
      <p:sp>
        <p:nvSpPr>
          <p:cNvPr id="3" name="Content Placeholder 2">
            <a:extLst>
              <a:ext uri="{FF2B5EF4-FFF2-40B4-BE49-F238E27FC236}">
                <a16:creationId xmlns="" xmlns:a16="http://schemas.microsoft.com/office/drawing/2014/main" id="{8B102C4A-F955-4D26-86F0-BDB68ED973D4}"/>
              </a:ext>
            </a:extLst>
          </p:cNvPr>
          <p:cNvSpPr>
            <a:spLocks noGrp="1"/>
          </p:cNvSpPr>
          <p:nvPr>
            <p:ph sz="half" idx="2"/>
          </p:nvPr>
        </p:nvSpPr>
        <p:spPr>
          <a:xfrm>
            <a:off x="457200" y="2514600"/>
            <a:ext cx="5384800" cy="3660365"/>
          </a:xfrm>
        </p:spPr>
        <p:txBody>
          <a:bodyPr>
            <a:normAutofit/>
          </a:bodyPr>
          <a:lstStyle/>
          <a:p>
            <a:r>
              <a:rPr lang="en-US" sz="3600" dirty="0"/>
              <a:t>Informed Consent </a:t>
            </a:r>
          </a:p>
          <a:p>
            <a:endParaRPr lang="en-US" sz="3600" dirty="0"/>
          </a:p>
          <a:p>
            <a:r>
              <a:rPr lang="en-US" sz="3600" dirty="0"/>
              <a:t>Emergency Procedures</a:t>
            </a:r>
          </a:p>
          <a:p>
            <a:endParaRPr lang="en-US" sz="3600" dirty="0"/>
          </a:p>
          <a:p>
            <a:r>
              <a:rPr lang="en-US" sz="3600" dirty="0"/>
              <a:t>Telehealth exam templates</a:t>
            </a:r>
          </a:p>
          <a:p>
            <a:endParaRPr lang="en-US" sz="3600" dirty="0"/>
          </a:p>
        </p:txBody>
      </p:sp>
      <p:pic>
        <p:nvPicPr>
          <p:cNvPr id="6" name="Picture 5" descr="A screenshot of a social media post&#10;&#10;Description automatically generated">
            <a:extLst>
              <a:ext uri="{FF2B5EF4-FFF2-40B4-BE49-F238E27FC236}">
                <a16:creationId xmlns="" xmlns:a16="http://schemas.microsoft.com/office/drawing/2014/main" id="{09A1F065-F0C6-46C2-BC30-8D7938EA9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649002"/>
            <a:ext cx="4884904" cy="5022749"/>
          </a:xfrm>
          <a:prstGeom prst="rect">
            <a:avLst/>
          </a:prstGeom>
        </p:spPr>
      </p:pic>
    </p:spTree>
    <p:extLst>
      <p:ext uri="{BB962C8B-B14F-4D97-AF65-F5344CB8AC3E}">
        <p14:creationId xmlns:p14="http://schemas.microsoft.com/office/powerpoint/2010/main" val="307339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9F41EF-22CD-425D-849E-CFF360EF860A}"/>
              </a:ext>
            </a:extLst>
          </p:cNvPr>
          <p:cNvSpPr>
            <a:spLocks noGrp="1"/>
          </p:cNvSpPr>
          <p:nvPr>
            <p:ph type="title"/>
          </p:nvPr>
        </p:nvSpPr>
        <p:spPr>
          <a:xfrm>
            <a:off x="266700" y="1121764"/>
            <a:ext cx="11658600" cy="990600"/>
          </a:xfrm>
        </p:spPr>
        <p:txBody>
          <a:bodyPr/>
          <a:lstStyle/>
          <a:p>
            <a:r>
              <a:rPr lang="en-US" dirty="0"/>
              <a:t>Tip #3: Leverage your support staff</a:t>
            </a:r>
          </a:p>
        </p:txBody>
      </p:sp>
      <p:sp>
        <p:nvSpPr>
          <p:cNvPr id="3" name="Content Placeholder 2">
            <a:extLst>
              <a:ext uri="{FF2B5EF4-FFF2-40B4-BE49-F238E27FC236}">
                <a16:creationId xmlns="" xmlns:a16="http://schemas.microsoft.com/office/drawing/2014/main" id="{5C8CE43B-753E-44E8-8C33-F4E9C5C769CF}"/>
              </a:ext>
            </a:extLst>
          </p:cNvPr>
          <p:cNvSpPr>
            <a:spLocks noGrp="1"/>
          </p:cNvSpPr>
          <p:nvPr>
            <p:ph idx="1"/>
          </p:nvPr>
        </p:nvSpPr>
        <p:spPr>
          <a:xfrm>
            <a:off x="609600" y="2133600"/>
            <a:ext cx="10972800" cy="4525963"/>
          </a:xfrm>
        </p:spPr>
        <p:txBody>
          <a:bodyPr>
            <a:normAutofit/>
          </a:bodyPr>
          <a:lstStyle/>
          <a:p>
            <a:r>
              <a:rPr lang="en-US" dirty="0"/>
              <a:t>Explain the video visit to patients</a:t>
            </a:r>
          </a:p>
          <a:p>
            <a:endParaRPr lang="en-US" dirty="0"/>
          </a:p>
          <a:p>
            <a:r>
              <a:rPr lang="en-US" dirty="0"/>
              <a:t>Perform a test call with the patient prior to the visit</a:t>
            </a:r>
          </a:p>
          <a:p>
            <a:endParaRPr lang="en-US" dirty="0"/>
          </a:p>
          <a:p>
            <a:r>
              <a:rPr lang="en-US" dirty="0"/>
              <a:t>Additional support for late adopters new to the technology</a:t>
            </a:r>
          </a:p>
          <a:p>
            <a:endParaRPr lang="en-US" dirty="0"/>
          </a:p>
          <a:p>
            <a:r>
              <a:rPr lang="en-US" dirty="0"/>
              <a:t>Back-office support to troubleshoot with patient</a:t>
            </a:r>
          </a:p>
          <a:p>
            <a:endParaRPr lang="en-US" dirty="0"/>
          </a:p>
          <a:p>
            <a:r>
              <a:rPr lang="en-US" dirty="0"/>
              <a:t>Comb through clinic cancellations related to COVID-19</a:t>
            </a:r>
          </a:p>
          <a:p>
            <a:endParaRPr lang="en-US" dirty="0"/>
          </a:p>
        </p:txBody>
      </p:sp>
    </p:spTree>
    <p:extLst>
      <p:ext uri="{BB962C8B-B14F-4D97-AF65-F5344CB8AC3E}">
        <p14:creationId xmlns:p14="http://schemas.microsoft.com/office/powerpoint/2010/main" val="277204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DEB7F68-2772-41C1-BB00-FFF86678BDEC}"/>
              </a:ext>
            </a:extLst>
          </p:cNvPr>
          <p:cNvSpPr>
            <a:spLocks noGrp="1"/>
          </p:cNvSpPr>
          <p:nvPr>
            <p:ph type="title"/>
          </p:nvPr>
        </p:nvSpPr>
        <p:spPr/>
        <p:txBody>
          <a:bodyPr/>
          <a:lstStyle/>
          <a:p>
            <a:r>
              <a:rPr lang="en-US" dirty="0"/>
              <a:t>Tele-PM&amp;R: </a:t>
            </a:r>
            <a:br>
              <a:rPr lang="en-US" dirty="0"/>
            </a:br>
            <a:r>
              <a:rPr lang="en-US" dirty="0"/>
              <a:t>additional considerations</a:t>
            </a:r>
          </a:p>
        </p:txBody>
      </p:sp>
    </p:spTree>
    <p:extLst>
      <p:ext uri="{BB962C8B-B14F-4D97-AF65-F5344CB8AC3E}">
        <p14:creationId xmlns:p14="http://schemas.microsoft.com/office/powerpoint/2010/main" val="736646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C582A6-1223-4419-AEE2-4ED2AF9C1C28}"/>
              </a:ext>
            </a:extLst>
          </p:cNvPr>
          <p:cNvSpPr>
            <a:spLocks noGrp="1"/>
          </p:cNvSpPr>
          <p:nvPr>
            <p:ph type="title"/>
          </p:nvPr>
        </p:nvSpPr>
        <p:spPr>
          <a:xfrm>
            <a:off x="381000" y="932277"/>
            <a:ext cx="11582400" cy="1041428"/>
          </a:xfrm>
        </p:spPr>
        <p:txBody>
          <a:bodyPr/>
          <a:lstStyle/>
          <a:p>
            <a:r>
              <a:rPr lang="en-US" dirty="0"/>
              <a:t>The (Virtual) Interdisciplinary team</a:t>
            </a:r>
          </a:p>
        </p:txBody>
      </p:sp>
      <p:sp>
        <p:nvSpPr>
          <p:cNvPr id="3" name="Content Placeholder 2">
            <a:extLst>
              <a:ext uri="{FF2B5EF4-FFF2-40B4-BE49-F238E27FC236}">
                <a16:creationId xmlns="" xmlns:a16="http://schemas.microsoft.com/office/drawing/2014/main" id="{754F55FE-2DCE-4951-8CAE-AD3649C40DE5}"/>
              </a:ext>
            </a:extLst>
          </p:cNvPr>
          <p:cNvSpPr>
            <a:spLocks noGrp="1"/>
          </p:cNvSpPr>
          <p:nvPr>
            <p:ph sz="half" idx="2"/>
          </p:nvPr>
        </p:nvSpPr>
        <p:spPr>
          <a:xfrm>
            <a:off x="7239000" y="1524000"/>
            <a:ext cx="4343400" cy="5029200"/>
          </a:xfrm>
        </p:spPr>
        <p:txBody>
          <a:bodyPr>
            <a:normAutofit/>
          </a:bodyPr>
          <a:lstStyle/>
          <a:p>
            <a:endParaRPr lang="en-US" dirty="0"/>
          </a:p>
          <a:p>
            <a:r>
              <a:rPr lang="en-US" dirty="0"/>
              <a:t>Telehealth </a:t>
            </a:r>
            <a:r>
              <a:rPr lang="en-US" i="1" dirty="0"/>
              <a:t>elevates </a:t>
            </a:r>
            <a:r>
              <a:rPr lang="en-US" dirty="0"/>
              <a:t>Interdisciplinary clinic evaluations</a:t>
            </a:r>
          </a:p>
          <a:p>
            <a:pPr marL="0" indent="0">
              <a:buNone/>
            </a:pPr>
            <a:endParaRPr lang="en-US" dirty="0"/>
          </a:p>
          <a:p>
            <a:r>
              <a:rPr lang="en-US" dirty="0"/>
              <a:t>Know what resources are available for therapies both in person and through telehealth</a:t>
            </a:r>
          </a:p>
          <a:p>
            <a:pPr marL="0" indent="0">
              <a:buNone/>
            </a:pPr>
            <a:endParaRPr lang="en-US" dirty="0"/>
          </a:p>
          <a:p>
            <a:r>
              <a:rPr lang="en-US" dirty="0"/>
              <a:t>Communication through email/instant messaging around and during the visit</a:t>
            </a:r>
          </a:p>
        </p:txBody>
      </p:sp>
      <p:pic>
        <p:nvPicPr>
          <p:cNvPr id="5" name="Picture 4">
            <a:extLst>
              <a:ext uri="{FF2B5EF4-FFF2-40B4-BE49-F238E27FC236}">
                <a16:creationId xmlns="" xmlns:a16="http://schemas.microsoft.com/office/drawing/2014/main" id="{B992E757-1D9A-49B3-8FF9-37343291A9A7}"/>
              </a:ext>
            </a:extLst>
          </p:cNvPr>
          <p:cNvPicPr>
            <a:picLocks noChangeAspect="1"/>
          </p:cNvPicPr>
          <p:nvPr/>
        </p:nvPicPr>
        <p:blipFill>
          <a:blip r:embed="rId3"/>
          <a:stretch>
            <a:fillRect/>
          </a:stretch>
        </p:blipFill>
        <p:spPr>
          <a:xfrm>
            <a:off x="152400" y="1981200"/>
            <a:ext cx="6910082" cy="3880806"/>
          </a:xfrm>
          <a:prstGeom prst="rect">
            <a:avLst/>
          </a:prstGeom>
        </p:spPr>
      </p:pic>
    </p:spTree>
    <p:extLst>
      <p:ext uri="{BB962C8B-B14F-4D97-AF65-F5344CB8AC3E}">
        <p14:creationId xmlns:p14="http://schemas.microsoft.com/office/powerpoint/2010/main" val="2742637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239183-7ADB-4A8D-9A3F-8FA77C740304}"/>
              </a:ext>
            </a:extLst>
          </p:cNvPr>
          <p:cNvSpPr>
            <a:spLocks noGrp="1"/>
          </p:cNvSpPr>
          <p:nvPr>
            <p:ph type="title"/>
          </p:nvPr>
        </p:nvSpPr>
        <p:spPr>
          <a:xfrm>
            <a:off x="607888" y="838200"/>
            <a:ext cx="10972800" cy="1143000"/>
          </a:xfrm>
        </p:spPr>
        <p:txBody>
          <a:bodyPr/>
          <a:lstStyle/>
          <a:p>
            <a:r>
              <a:rPr lang="en-US" dirty="0"/>
              <a:t>Telehealth vs. Telephone </a:t>
            </a:r>
          </a:p>
        </p:txBody>
      </p:sp>
      <p:sp>
        <p:nvSpPr>
          <p:cNvPr id="3" name="Content Placeholder 2">
            <a:extLst>
              <a:ext uri="{FF2B5EF4-FFF2-40B4-BE49-F238E27FC236}">
                <a16:creationId xmlns="" xmlns:a16="http://schemas.microsoft.com/office/drawing/2014/main" id="{7E20F535-7B4D-4739-BD63-6702F2A564D6}"/>
              </a:ext>
            </a:extLst>
          </p:cNvPr>
          <p:cNvSpPr>
            <a:spLocks noGrp="1"/>
          </p:cNvSpPr>
          <p:nvPr>
            <p:ph idx="1"/>
          </p:nvPr>
        </p:nvSpPr>
        <p:spPr>
          <a:xfrm>
            <a:off x="609600" y="2286000"/>
            <a:ext cx="10972800" cy="3840166"/>
          </a:xfrm>
        </p:spPr>
        <p:txBody>
          <a:bodyPr/>
          <a:lstStyle/>
          <a:p>
            <a:r>
              <a:rPr lang="en-US" dirty="0"/>
              <a:t>Even limited physical exam has significant value</a:t>
            </a:r>
          </a:p>
          <a:p>
            <a:pPr lvl="1"/>
            <a:r>
              <a:rPr lang="en-US" dirty="0"/>
              <a:t>Establish rapport with the patient </a:t>
            </a:r>
          </a:p>
          <a:p>
            <a:pPr lvl="1"/>
            <a:r>
              <a:rPr lang="en-US" dirty="0"/>
              <a:t>Pick up </a:t>
            </a:r>
            <a:r>
              <a:rPr lang="en-US"/>
              <a:t>on non-verbal cues</a:t>
            </a:r>
            <a:endParaRPr lang="en-US" dirty="0"/>
          </a:p>
          <a:p>
            <a:pPr marL="457188" lvl="1" indent="0">
              <a:buNone/>
            </a:pPr>
            <a:endParaRPr lang="en-US" dirty="0"/>
          </a:p>
          <a:p>
            <a:r>
              <a:rPr lang="en-US" dirty="0"/>
              <a:t>Glean information about physical environment &amp; caregiver support</a:t>
            </a:r>
          </a:p>
          <a:p>
            <a:pPr lvl="1"/>
            <a:r>
              <a:rPr lang="en-US" dirty="0"/>
              <a:t>	Biopsychosocial model </a:t>
            </a:r>
          </a:p>
          <a:p>
            <a:pPr marL="0" indent="0">
              <a:buNone/>
            </a:pPr>
            <a:endParaRPr lang="en-US" dirty="0"/>
          </a:p>
          <a:p>
            <a:r>
              <a:rPr lang="en-US" dirty="0"/>
              <a:t>Ability to communicate with a non-verbal patient</a:t>
            </a:r>
          </a:p>
          <a:p>
            <a:pPr lvl="1"/>
            <a:r>
              <a:rPr lang="en-US" dirty="0"/>
              <a:t>Using chat box</a:t>
            </a:r>
          </a:p>
          <a:p>
            <a:pPr lvl="1"/>
            <a:r>
              <a:rPr lang="en-US" dirty="0"/>
              <a:t>Connection through or adjacent to a communication device</a:t>
            </a:r>
          </a:p>
        </p:txBody>
      </p:sp>
    </p:spTree>
    <p:extLst>
      <p:ext uri="{BB962C8B-B14F-4D97-AF65-F5344CB8AC3E}">
        <p14:creationId xmlns:p14="http://schemas.microsoft.com/office/powerpoint/2010/main" val="1336700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F4A441B-56FB-433C-AD3A-6A32A5404D14}"/>
              </a:ext>
            </a:extLst>
          </p:cNvPr>
          <p:cNvSpPr>
            <a:spLocks noGrp="1"/>
          </p:cNvSpPr>
          <p:nvPr>
            <p:ph type="title"/>
          </p:nvPr>
        </p:nvSpPr>
        <p:spPr>
          <a:xfrm>
            <a:off x="841375" y="584031"/>
            <a:ext cx="11188700" cy="1133475"/>
          </a:xfrm>
        </p:spPr>
        <p:txBody>
          <a:bodyPr/>
          <a:lstStyle/>
          <a:p>
            <a:r>
              <a:rPr lang="en-US" dirty="0"/>
              <a:t>Transitioning to the “New Normal”</a:t>
            </a:r>
          </a:p>
        </p:txBody>
      </p:sp>
      <p:sp>
        <p:nvSpPr>
          <p:cNvPr id="7" name="Rectangle 6">
            <a:extLst>
              <a:ext uri="{FF2B5EF4-FFF2-40B4-BE49-F238E27FC236}">
                <a16:creationId xmlns="" xmlns:a16="http://schemas.microsoft.com/office/drawing/2014/main" id="{171C13B3-2695-4C9A-ABC5-775BE373CE42}"/>
              </a:ext>
            </a:extLst>
          </p:cNvPr>
          <p:cNvSpPr/>
          <p:nvPr/>
        </p:nvSpPr>
        <p:spPr>
          <a:xfrm>
            <a:off x="1123950" y="2952750"/>
            <a:ext cx="6972300" cy="3409950"/>
          </a:xfrm>
          <a:prstGeom prst="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623E8A-0210-46AB-944B-DBC091BE81DC}"/>
              </a:ext>
            </a:extLst>
          </p:cNvPr>
          <p:cNvSpPr/>
          <p:nvPr/>
        </p:nvSpPr>
        <p:spPr>
          <a:xfrm>
            <a:off x="8172450" y="2952750"/>
            <a:ext cx="2743200" cy="3409950"/>
          </a:xfrm>
          <a:prstGeom prst="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BCA74BE6-10E1-4587-BC79-7553B909C711}"/>
              </a:ext>
            </a:extLst>
          </p:cNvPr>
          <p:cNvSpPr txBox="1"/>
          <p:nvPr/>
        </p:nvSpPr>
        <p:spPr>
          <a:xfrm>
            <a:off x="2105025" y="4048125"/>
            <a:ext cx="3990975" cy="1015663"/>
          </a:xfrm>
          <a:prstGeom prst="rect">
            <a:avLst/>
          </a:prstGeom>
          <a:noFill/>
        </p:spPr>
        <p:txBody>
          <a:bodyPr wrap="square" rtlCol="0">
            <a:spAutoFit/>
          </a:bodyPr>
          <a:lstStyle/>
          <a:p>
            <a:r>
              <a:rPr lang="en-US" sz="6000" dirty="0"/>
              <a:t>Virtual Care</a:t>
            </a:r>
          </a:p>
        </p:txBody>
      </p:sp>
      <p:sp>
        <p:nvSpPr>
          <p:cNvPr id="10" name="Arrow: Left-Right 9">
            <a:extLst>
              <a:ext uri="{FF2B5EF4-FFF2-40B4-BE49-F238E27FC236}">
                <a16:creationId xmlns="" xmlns:a16="http://schemas.microsoft.com/office/drawing/2014/main" id="{8AA1C6AB-8283-467F-A14C-C4C1155602BF}"/>
              </a:ext>
            </a:extLst>
          </p:cNvPr>
          <p:cNvSpPr/>
          <p:nvPr/>
        </p:nvSpPr>
        <p:spPr>
          <a:xfrm>
            <a:off x="7353300" y="4362450"/>
            <a:ext cx="1552575" cy="59055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E39F3308-56A6-473D-8394-BD069005AD57}"/>
              </a:ext>
            </a:extLst>
          </p:cNvPr>
          <p:cNvSpPr txBox="1"/>
          <p:nvPr/>
        </p:nvSpPr>
        <p:spPr>
          <a:xfrm>
            <a:off x="9096375" y="4111793"/>
            <a:ext cx="1466850" cy="1015663"/>
          </a:xfrm>
          <a:prstGeom prst="rect">
            <a:avLst/>
          </a:prstGeom>
          <a:noFill/>
        </p:spPr>
        <p:txBody>
          <a:bodyPr wrap="square" rtlCol="0">
            <a:spAutoFit/>
          </a:bodyPr>
          <a:lstStyle/>
          <a:p>
            <a:r>
              <a:rPr lang="en-US" sz="6000" dirty="0"/>
              <a:t>F2F</a:t>
            </a:r>
            <a:endParaRPr lang="en-US" sz="4800" dirty="0"/>
          </a:p>
        </p:txBody>
      </p:sp>
    </p:spTree>
    <p:extLst>
      <p:ext uri="{BB962C8B-B14F-4D97-AF65-F5344CB8AC3E}">
        <p14:creationId xmlns:p14="http://schemas.microsoft.com/office/powerpoint/2010/main" val="3027065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A207B4-40AD-4F4D-8CAA-DC585068CA6A}"/>
              </a:ext>
            </a:extLst>
          </p:cNvPr>
          <p:cNvSpPr>
            <a:spLocks noGrp="1"/>
          </p:cNvSpPr>
          <p:nvPr>
            <p:ph type="title"/>
          </p:nvPr>
        </p:nvSpPr>
        <p:spPr>
          <a:xfrm>
            <a:off x="609600" y="1143000"/>
            <a:ext cx="10972800" cy="1600200"/>
          </a:xfrm>
        </p:spPr>
        <p:txBody>
          <a:bodyPr>
            <a:normAutofit fontScale="90000"/>
          </a:bodyPr>
          <a:lstStyle/>
          <a:p>
            <a:r>
              <a:rPr lang="en-US" dirty="0"/>
              <a:t>Poll: Do You Plan to Continue Telehealth once Face to Face (F2F) clinic appointments fully resume?</a:t>
            </a:r>
          </a:p>
        </p:txBody>
      </p:sp>
      <p:sp>
        <p:nvSpPr>
          <p:cNvPr id="5" name="Content Placeholder 4">
            <a:extLst>
              <a:ext uri="{FF2B5EF4-FFF2-40B4-BE49-F238E27FC236}">
                <a16:creationId xmlns="" xmlns:a16="http://schemas.microsoft.com/office/drawing/2014/main" id="{07F7A75F-7387-4A2D-8139-9721C126B20B}"/>
              </a:ext>
            </a:extLst>
          </p:cNvPr>
          <p:cNvSpPr>
            <a:spLocks noGrp="1"/>
          </p:cNvSpPr>
          <p:nvPr>
            <p:ph idx="1"/>
          </p:nvPr>
        </p:nvSpPr>
        <p:spPr>
          <a:xfrm>
            <a:off x="609600" y="2819400"/>
            <a:ext cx="10972800" cy="3306766"/>
          </a:xfrm>
        </p:spPr>
        <p:txBody>
          <a:bodyPr/>
          <a:lstStyle/>
          <a:p>
            <a:pPr marL="514350" indent="-514350">
              <a:buFont typeface="+mj-lt"/>
              <a:buAutoNum type="alphaUcPeriod"/>
            </a:pPr>
            <a:r>
              <a:rPr lang="en-US" dirty="0"/>
              <a:t>Yes</a:t>
            </a:r>
          </a:p>
          <a:p>
            <a:pPr marL="514350" indent="-514350">
              <a:buFont typeface="+mj-lt"/>
              <a:buAutoNum type="alphaUcPeriod"/>
            </a:pPr>
            <a:r>
              <a:rPr lang="en-US" dirty="0"/>
              <a:t>No</a:t>
            </a:r>
          </a:p>
          <a:p>
            <a:pPr marL="514350" indent="-514350">
              <a:buFont typeface="+mj-lt"/>
              <a:buAutoNum type="alphaUcPeriod"/>
            </a:pPr>
            <a:r>
              <a:rPr lang="en-US" dirty="0"/>
              <a:t>Unsure</a:t>
            </a:r>
          </a:p>
        </p:txBody>
      </p:sp>
    </p:spTree>
    <p:extLst>
      <p:ext uri="{BB962C8B-B14F-4D97-AF65-F5344CB8AC3E}">
        <p14:creationId xmlns:p14="http://schemas.microsoft.com/office/powerpoint/2010/main" val="2731372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3"/>
            <a:ext cx="8229600" cy="1219200"/>
          </a:xfrm>
        </p:spPr>
        <p:txBody>
          <a:bodyPr/>
          <a:lstStyle/>
          <a:p>
            <a:r>
              <a:rPr lang="en-US" dirty="0">
                <a:solidFill>
                  <a:srgbClr val="013A81"/>
                </a:solidFill>
                <a:effectLst/>
                <a:latin typeface="Futura Md" panose="020B0602020204020303" pitchFamily="34" charset="0"/>
              </a:rPr>
              <a:t>Financial Disclosure</a:t>
            </a:r>
          </a:p>
        </p:txBody>
      </p:sp>
      <p:sp>
        <p:nvSpPr>
          <p:cNvPr id="3" name="Content Placeholder 2"/>
          <p:cNvSpPr>
            <a:spLocks noGrp="1"/>
          </p:cNvSpPr>
          <p:nvPr>
            <p:ph idx="1"/>
          </p:nvPr>
        </p:nvSpPr>
        <p:spPr/>
        <p:txBody>
          <a:bodyPr/>
          <a:lstStyle/>
          <a:p>
            <a:r>
              <a:rPr lang="en-US" dirty="0">
                <a:latin typeface="Futura Md" panose="020B0602020204020303" pitchFamily="34" charset="0"/>
              </a:rPr>
              <a:t>No financial conflicts of interest to disclose</a:t>
            </a:r>
          </a:p>
        </p:txBody>
      </p:sp>
    </p:spTree>
    <p:extLst>
      <p:ext uri="{BB962C8B-B14F-4D97-AF65-F5344CB8AC3E}">
        <p14:creationId xmlns:p14="http://schemas.microsoft.com/office/powerpoint/2010/main" val="1409852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8763000" cy="578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302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71070FAC-C1E2-41E3-8859-735BCBA19F22}"/>
              </a:ext>
            </a:extLst>
          </p:cNvPr>
          <p:cNvSpPr>
            <a:spLocks noGrp="1"/>
          </p:cNvSpPr>
          <p:nvPr>
            <p:ph type="title"/>
          </p:nvPr>
        </p:nvSpPr>
        <p:spPr/>
        <p:txBody>
          <a:bodyPr/>
          <a:lstStyle/>
          <a:p>
            <a:r>
              <a:rPr lang="en-US" sz="4000" dirty="0"/>
              <a:t>Telehealth and the 6 IOM Quality Aims</a:t>
            </a:r>
          </a:p>
        </p:txBody>
      </p:sp>
      <p:sp>
        <p:nvSpPr>
          <p:cNvPr id="6" name="Content Placeholder 5">
            <a:extLst>
              <a:ext uri="{FF2B5EF4-FFF2-40B4-BE49-F238E27FC236}">
                <a16:creationId xmlns="" xmlns:a16="http://schemas.microsoft.com/office/drawing/2014/main" id="{960E1489-B608-478C-9A46-1C4EA31DA647}"/>
              </a:ext>
            </a:extLst>
          </p:cNvPr>
          <p:cNvSpPr>
            <a:spLocks noGrp="1"/>
          </p:cNvSpPr>
          <p:nvPr>
            <p:ph sz="half" idx="2"/>
          </p:nvPr>
        </p:nvSpPr>
        <p:spPr>
          <a:xfrm>
            <a:off x="838200" y="2057400"/>
            <a:ext cx="5384800" cy="4525963"/>
          </a:xfrm>
        </p:spPr>
        <p:txBody>
          <a:bodyPr>
            <a:normAutofit/>
          </a:bodyPr>
          <a:lstStyle/>
          <a:p>
            <a:r>
              <a:rPr lang="en-US" sz="3200" dirty="0"/>
              <a:t>Timely </a:t>
            </a:r>
          </a:p>
          <a:p>
            <a:pPr lvl="1"/>
            <a:r>
              <a:rPr lang="en-US" sz="2000" dirty="0"/>
              <a:t>reduce waits and delays</a:t>
            </a:r>
          </a:p>
          <a:p>
            <a:pPr marL="457200" lvl="1" indent="0">
              <a:buNone/>
            </a:pPr>
            <a:endParaRPr lang="en-US" sz="2000" dirty="0"/>
          </a:p>
          <a:p>
            <a:r>
              <a:rPr lang="en-US" sz="3200" dirty="0"/>
              <a:t>Equitable</a:t>
            </a:r>
          </a:p>
          <a:p>
            <a:pPr lvl="1"/>
            <a:r>
              <a:rPr lang="en-US" sz="2000" dirty="0"/>
              <a:t>care does not vary because of geographic location, disability, co-morbid disease</a:t>
            </a:r>
          </a:p>
          <a:p>
            <a:pPr marL="457200" lvl="1" indent="0">
              <a:buNone/>
            </a:pPr>
            <a:endParaRPr lang="en-US" sz="2000" dirty="0"/>
          </a:p>
          <a:p>
            <a:r>
              <a:rPr lang="en-US" sz="3200" dirty="0"/>
              <a:t>Patient-Centered</a:t>
            </a:r>
            <a:endParaRPr lang="en-US" sz="2400" dirty="0"/>
          </a:p>
          <a:p>
            <a:endParaRPr lang="en-US" dirty="0"/>
          </a:p>
        </p:txBody>
      </p:sp>
      <p:sp>
        <p:nvSpPr>
          <p:cNvPr id="7" name="Content Placeholder 6">
            <a:extLst>
              <a:ext uri="{FF2B5EF4-FFF2-40B4-BE49-F238E27FC236}">
                <a16:creationId xmlns="" xmlns:a16="http://schemas.microsoft.com/office/drawing/2014/main" id="{66A84E49-1E71-48D2-9D62-0123AFF64834}"/>
              </a:ext>
            </a:extLst>
          </p:cNvPr>
          <p:cNvSpPr>
            <a:spLocks noGrp="1"/>
          </p:cNvSpPr>
          <p:nvPr>
            <p:ph sz="quarter" idx="13"/>
          </p:nvPr>
        </p:nvSpPr>
        <p:spPr>
          <a:xfrm>
            <a:off x="6477000" y="1981200"/>
            <a:ext cx="5388864" cy="4526280"/>
          </a:xfrm>
        </p:spPr>
        <p:txBody>
          <a:bodyPr>
            <a:normAutofit/>
          </a:bodyPr>
          <a:lstStyle/>
          <a:p>
            <a:r>
              <a:rPr lang="en-US" sz="3200" dirty="0"/>
              <a:t>Safe</a:t>
            </a:r>
          </a:p>
          <a:p>
            <a:pPr lvl="1"/>
            <a:r>
              <a:rPr lang="en-US" sz="2000" dirty="0"/>
              <a:t>Can we rule out dangerous conditions without a F2F physical exam</a:t>
            </a:r>
          </a:p>
          <a:p>
            <a:r>
              <a:rPr lang="en-US" sz="3200" dirty="0"/>
              <a:t>Effective</a:t>
            </a:r>
          </a:p>
          <a:p>
            <a:pPr lvl="1"/>
            <a:r>
              <a:rPr lang="en-US" sz="2000" dirty="0"/>
              <a:t>How can we measure this?</a:t>
            </a:r>
          </a:p>
          <a:p>
            <a:pPr marL="0" indent="0">
              <a:buNone/>
            </a:pPr>
            <a:endParaRPr lang="en-US" sz="3200" dirty="0"/>
          </a:p>
          <a:p>
            <a:r>
              <a:rPr lang="en-US" sz="3200" dirty="0"/>
              <a:t>Efficient</a:t>
            </a:r>
          </a:p>
          <a:p>
            <a:pPr lvl="1"/>
            <a:r>
              <a:rPr lang="en-US" sz="2000" dirty="0"/>
              <a:t>What outcomes?</a:t>
            </a:r>
          </a:p>
          <a:p>
            <a:pPr lvl="1"/>
            <a:r>
              <a:rPr lang="en-US" sz="2000" dirty="0"/>
              <a:t>Inputs: time, cost, material</a:t>
            </a:r>
          </a:p>
          <a:p>
            <a:endParaRPr lang="en-US" sz="3200" dirty="0"/>
          </a:p>
          <a:p>
            <a:endParaRPr lang="en-US" sz="3200" dirty="0"/>
          </a:p>
        </p:txBody>
      </p:sp>
    </p:spTree>
    <p:extLst>
      <p:ext uri="{BB962C8B-B14F-4D97-AF65-F5344CB8AC3E}">
        <p14:creationId xmlns:p14="http://schemas.microsoft.com/office/powerpoint/2010/main" val="3821806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78570407-AE30-4AB0-8B28-F3644A0A3C8C}"/>
              </a:ext>
            </a:extLst>
          </p:cNvPr>
          <p:cNvSpPr>
            <a:spLocks noGrp="1"/>
          </p:cNvSpPr>
          <p:nvPr>
            <p:ph type="title"/>
          </p:nvPr>
        </p:nvSpPr>
        <p:spPr>
          <a:xfrm>
            <a:off x="582227" y="457200"/>
            <a:ext cx="10972800" cy="2133600"/>
          </a:xfrm>
        </p:spPr>
        <p:txBody>
          <a:bodyPr>
            <a:noAutofit/>
          </a:bodyPr>
          <a:lstStyle/>
          <a:p>
            <a:r>
              <a:rPr lang="en-US" sz="3600" dirty="0"/>
              <a:t>Poll: What tools would be most helpful to you to expand your practice in clinical video telehealth right now?</a:t>
            </a:r>
          </a:p>
        </p:txBody>
      </p:sp>
      <p:sp>
        <p:nvSpPr>
          <p:cNvPr id="6" name="Content Placeholder 5">
            <a:extLst>
              <a:ext uri="{FF2B5EF4-FFF2-40B4-BE49-F238E27FC236}">
                <a16:creationId xmlns="" xmlns:a16="http://schemas.microsoft.com/office/drawing/2014/main" id="{322BE900-B8DC-47C7-A22F-78BE26E26C8C}"/>
              </a:ext>
            </a:extLst>
          </p:cNvPr>
          <p:cNvSpPr>
            <a:spLocks noGrp="1"/>
          </p:cNvSpPr>
          <p:nvPr>
            <p:ph idx="1"/>
          </p:nvPr>
        </p:nvSpPr>
        <p:spPr>
          <a:xfrm>
            <a:off x="609600" y="2895600"/>
            <a:ext cx="10972800" cy="3230566"/>
          </a:xfrm>
        </p:spPr>
        <p:txBody>
          <a:bodyPr/>
          <a:lstStyle/>
          <a:p>
            <a:pPr marL="0" indent="0">
              <a:buNone/>
            </a:pPr>
            <a:endParaRPr lang="en-US" dirty="0"/>
          </a:p>
          <a:p>
            <a:r>
              <a:rPr lang="en-US" dirty="0"/>
              <a:t>Sample templates for exam portion</a:t>
            </a:r>
          </a:p>
          <a:p>
            <a:r>
              <a:rPr lang="en-US" dirty="0"/>
              <a:t>Advocacy to maintain parity in billing</a:t>
            </a:r>
          </a:p>
          <a:p>
            <a:r>
              <a:rPr lang="en-US" dirty="0"/>
              <a:t>Advocacy to use commonly available video conferencing/ video call systems</a:t>
            </a:r>
          </a:p>
          <a:p>
            <a:r>
              <a:rPr lang="en-US" dirty="0"/>
              <a:t>Practice telehealth calls with colleagues</a:t>
            </a:r>
          </a:p>
          <a:p>
            <a:endParaRPr lang="en-US" dirty="0"/>
          </a:p>
        </p:txBody>
      </p:sp>
    </p:spTree>
    <p:extLst>
      <p:ext uri="{BB962C8B-B14F-4D97-AF65-F5344CB8AC3E}">
        <p14:creationId xmlns:p14="http://schemas.microsoft.com/office/powerpoint/2010/main" val="1846600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0"/>
            <a:ext cx="8762999"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278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Futura Md" panose="020B0602020204020303" pitchFamily="34" charset="0"/>
              </a:rPr>
              <a:t>CME Recording</a:t>
            </a:r>
          </a:p>
        </p:txBody>
      </p:sp>
      <p:sp>
        <p:nvSpPr>
          <p:cNvPr id="3" name="Content Placeholder 2"/>
          <p:cNvSpPr>
            <a:spLocks noGrp="1"/>
          </p:cNvSpPr>
          <p:nvPr>
            <p:ph idx="1"/>
          </p:nvPr>
        </p:nvSpPr>
        <p:spPr/>
        <p:txBody>
          <a:bodyPr/>
          <a:lstStyle/>
          <a:p>
            <a:r>
              <a:rPr lang="en-US" dirty="0">
                <a:solidFill>
                  <a:schemeClr val="tx1"/>
                </a:solidFill>
                <a:latin typeface="Garamond" panose="02020404030301010803" pitchFamily="18" charset="0"/>
              </a:rPr>
              <a:t>This live webinar can be claimed for up to 1.25 CME.  To record your CME go to:  </a:t>
            </a:r>
            <a:r>
              <a:rPr lang="en-US" u="sng" dirty="0">
                <a:hlinkClick r:id="rId2"/>
              </a:rPr>
              <a:t>https://education.aanem.org/URL/Telehealth</a:t>
            </a:r>
            <a:r>
              <a:rPr lang="en-US" u="sng" dirty="0"/>
              <a:t> </a:t>
            </a:r>
          </a:p>
          <a:p>
            <a:r>
              <a:rPr lang="en-US" dirty="0"/>
              <a:t>This is free for members.  Nonmembers must pay a $25 recording fee.  </a:t>
            </a:r>
          </a:p>
          <a:p>
            <a:r>
              <a:rPr lang="en-US" dirty="0"/>
              <a:t>For members, as a </a:t>
            </a:r>
            <a:r>
              <a:rPr lang="en-US"/>
              <a:t>member benefit, we </a:t>
            </a:r>
            <a:r>
              <a:rPr lang="en-US" dirty="0"/>
              <a:t>will forward your recorded CME to your primary boards, ABPN or ABPMR.  </a:t>
            </a:r>
          </a:p>
          <a:p>
            <a:endParaRPr lang="en-US" dirty="0">
              <a:solidFill>
                <a:schemeClr val="tx1"/>
              </a:solidFill>
              <a:latin typeface="Garamond" panose="02020404030301010803" pitchFamily="18" charset="0"/>
            </a:endParaRPr>
          </a:p>
        </p:txBody>
      </p:sp>
    </p:spTree>
    <p:extLst>
      <p:ext uri="{BB962C8B-B14F-4D97-AF65-F5344CB8AC3E}">
        <p14:creationId xmlns:p14="http://schemas.microsoft.com/office/powerpoint/2010/main" val="267480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a:t>
            </a:r>
          </a:p>
        </p:txBody>
      </p:sp>
      <p:sp>
        <p:nvSpPr>
          <p:cNvPr id="3" name="Content Placeholder 2"/>
          <p:cNvSpPr>
            <a:spLocks noGrp="1"/>
          </p:cNvSpPr>
          <p:nvPr>
            <p:ph idx="1"/>
          </p:nvPr>
        </p:nvSpPr>
        <p:spPr/>
        <p:txBody>
          <a:bodyPr/>
          <a:lstStyle/>
          <a:p>
            <a:pPr marL="0" indent="0">
              <a:buNone/>
            </a:pPr>
            <a:r>
              <a:rPr lang="en-US" dirty="0"/>
              <a:t>Videotaping or taking pictures of the slides associated with this presentation is prohibited.  The information on the slides is copyrighted and cannot be used without permission and author attribution.</a:t>
            </a:r>
          </a:p>
        </p:txBody>
      </p:sp>
    </p:spTree>
    <p:extLst>
      <p:ext uri="{BB962C8B-B14F-4D97-AF65-F5344CB8AC3E}">
        <p14:creationId xmlns:p14="http://schemas.microsoft.com/office/powerpoint/2010/main" val="72478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ew of a city with a mountain in the background&#10;&#10;Description automatically generated">
            <a:extLst>
              <a:ext uri="{FF2B5EF4-FFF2-40B4-BE49-F238E27FC236}">
                <a16:creationId xmlns="" xmlns:a16="http://schemas.microsoft.com/office/drawing/2014/main" id="{25583964-2DFE-496B-834F-1B408020CB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1137" y="1722435"/>
            <a:ext cx="6034617" cy="4525963"/>
          </a:xfrm>
          <a:prstGeom prst="rect">
            <a:avLst/>
          </a:prstGeom>
        </p:spPr>
      </p:pic>
      <p:sp>
        <p:nvSpPr>
          <p:cNvPr id="2" name="Title 1">
            <a:extLst>
              <a:ext uri="{FF2B5EF4-FFF2-40B4-BE49-F238E27FC236}">
                <a16:creationId xmlns="" xmlns:a16="http://schemas.microsoft.com/office/drawing/2014/main" id="{8D534ED9-617E-460A-92BD-724FF67C890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 xmlns:a16="http://schemas.microsoft.com/office/drawing/2014/main" id="{017ADB20-F612-4880-A0C8-FFF9CFAB183A}"/>
              </a:ext>
            </a:extLst>
          </p:cNvPr>
          <p:cNvSpPr>
            <a:spLocks noGrp="1"/>
          </p:cNvSpPr>
          <p:nvPr>
            <p:ph sz="half" idx="2"/>
          </p:nvPr>
        </p:nvSpPr>
        <p:spPr>
          <a:xfrm>
            <a:off x="609600" y="1722436"/>
            <a:ext cx="5384800" cy="4525963"/>
          </a:xfrm>
        </p:spPr>
        <p:txBody>
          <a:bodyPr>
            <a:normAutofit fontScale="92500" lnSpcReduction="20000"/>
          </a:bodyPr>
          <a:lstStyle/>
          <a:p>
            <a:r>
              <a:rPr lang="en-US" sz="4000" dirty="0"/>
              <a:t>Sharing our experience </a:t>
            </a:r>
          </a:p>
          <a:p>
            <a:endParaRPr lang="en-US" sz="4000" dirty="0"/>
          </a:p>
          <a:p>
            <a:r>
              <a:rPr lang="en-US" sz="4000" dirty="0"/>
              <a:t>Tips &amp; Tools for expanding telehealth practice </a:t>
            </a:r>
          </a:p>
          <a:p>
            <a:pPr marL="0" indent="0">
              <a:buNone/>
            </a:pPr>
            <a:endParaRPr lang="en-US" sz="4000" dirty="0"/>
          </a:p>
          <a:p>
            <a:r>
              <a:rPr lang="en-US" sz="4000" dirty="0"/>
              <a:t>The future of telehealth post-pandemic</a:t>
            </a:r>
          </a:p>
          <a:p>
            <a:endParaRPr lang="en-US" sz="4000" dirty="0"/>
          </a:p>
          <a:p>
            <a:endParaRPr lang="en-US" sz="4000" dirty="0"/>
          </a:p>
        </p:txBody>
      </p:sp>
    </p:spTree>
    <p:extLst>
      <p:ext uri="{BB962C8B-B14F-4D97-AF65-F5344CB8AC3E}">
        <p14:creationId xmlns:p14="http://schemas.microsoft.com/office/powerpoint/2010/main" val="191297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87CB70B-D0A2-49EA-853D-9B090C1829CD}"/>
              </a:ext>
            </a:extLst>
          </p:cNvPr>
          <p:cNvSpPr>
            <a:spLocks noGrp="1"/>
          </p:cNvSpPr>
          <p:nvPr>
            <p:ph type="title"/>
          </p:nvPr>
        </p:nvSpPr>
        <p:spPr>
          <a:xfrm>
            <a:off x="609600" y="514702"/>
            <a:ext cx="10972800" cy="1600200"/>
          </a:xfrm>
        </p:spPr>
        <p:txBody>
          <a:bodyPr/>
          <a:lstStyle/>
          <a:p>
            <a:r>
              <a:rPr lang="en-US" dirty="0" err="1"/>
              <a:t>TeleRehabilitation</a:t>
            </a:r>
            <a:r>
              <a:rPr lang="en-US" dirty="0"/>
              <a:t> in the Veterans Health Administration</a:t>
            </a:r>
          </a:p>
        </p:txBody>
      </p:sp>
      <p:sp>
        <p:nvSpPr>
          <p:cNvPr id="6" name="Content Placeholder 5">
            <a:extLst>
              <a:ext uri="{FF2B5EF4-FFF2-40B4-BE49-F238E27FC236}">
                <a16:creationId xmlns="" xmlns:a16="http://schemas.microsoft.com/office/drawing/2014/main" id="{BB88D4C1-E826-4FFA-B521-76F52BE14C80}"/>
              </a:ext>
            </a:extLst>
          </p:cNvPr>
          <p:cNvSpPr>
            <a:spLocks noGrp="1"/>
          </p:cNvSpPr>
          <p:nvPr>
            <p:ph sz="half" idx="1"/>
          </p:nvPr>
        </p:nvSpPr>
        <p:spPr>
          <a:xfrm>
            <a:off x="813786" y="2393257"/>
            <a:ext cx="4669455" cy="4351338"/>
          </a:xfrm>
        </p:spPr>
        <p:txBody>
          <a:bodyPr>
            <a:normAutofit lnSpcReduction="10000"/>
          </a:bodyPr>
          <a:lstStyle/>
          <a:p>
            <a:r>
              <a:rPr lang="en-US" sz="2800" dirty="0">
                <a:latin typeface="Garamond" panose="02020404030301010803" pitchFamily="18" charset="0"/>
              </a:rPr>
              <a:t>Early implementation</a:t>
            </a:r>
          </a:p>
          <a:p>
            <a:pPr lvl="1"/>
            <a:r>
              <a:rPr lang="en-US" sz="1800" dirty="0">
                <a:latin typeface="Garamond" panose="02020404030301010803" pitchFamily="18" charset="0"/>
              </a:rPr>
              <a:t> ~25% Veteran population considered “rural” dwelling</a:t>
            </a:r>
          </a:p>
          <a:p>
            <a:pPr marL="457200" lvl="1" indent="0">
              <a:buNone/>
            </a:pPr>
            <a:endParaRPr lang="en-US" sz="1800" dirty="0">
              <a:latin typeface="Garamond" panose="02020404030301010803" pitchFamily="18" charset="0"/>
            </a:endParaRPr>
          </a:p>
          <a:p>
            <a:r>
              <a:rPr lang="en-US" sz="2800" dirty="0">
                <a:latin typeface="Garamond" panose="02020404030301010803" pitchFamily="18" charset="0"/>
              </a:rPr>
              <a:t>Steady growth </a:t>
            </a:r>
          </a:p>
          <a:p>
            <a:pPr lvl="1"/>
            <a:r>
              <a:rPr lang="en-US" sz="1800" dirty="0">
                <a:latin typeface="Garamond" panose="02020404030301010803" pitchFamily="18" charset="0"/>
              </a:rPr>
              <a:t>400% increase unique patients receiving tele-rehabilitation services between 2012 and 2017*</a:t>
            </a:r>
          </a:p>
          <a:p>
            <a:pPr lvl="1"/>
            <a:r>
              <a:rPr lang="en-US" sz="1800" dirty="0">
                <a:latin typeface="Garamond" panose="02020404030301010803" pitchFamily="18" charset="0"/>
              </a:rPr>
              <a:t>Amputation, brain injury highest numbers</a:t>
            </a:r>
          </a:p>
          <a:p>
            <a:pPr lvl="1"/>
            <a:endParaRPr lang="en-US" sz="1800" dirty="0">
              <a:latin typeface="Garamond" panose="02020404030301010803" pitchFamily="18" charset="0"/>
            </a:endParaRPr>
          </a:p>
          <a:p>
            <a:r>
              <a:rPr lang="en-US" sz="2800" dirty="0">
                <a:latin typeface="Garamond" panose="02020404030301010803" pitchFamily="18" charset="0"/>
              </a:rPr>
              <a:t>Increasing visibility</a:t>
            </a:r>
          </a:p>
          <a:p>
            <a:pPr lvl="1"/>
            <a:r>
              <a:rPr lang="en-US" sz="1800" dirty="0">
                <a:latin typeface="Garamond" panose="02020404030301010803" pitchFamily="18" charset="0"/>
              </a:rPr>
              <a:t>Telehealth visit from the White House in 2017 </a:t>
            </a:r>
          </a:p>
          <a:p>
            <a:pPr marL="457200" lvl="1" indent="0">
              <a:buNone/>
            </a:pPr>
            <a:endParaRPr lang="en-US" sz="1800" dirty="0">
              <a:latin typeface="Garamond" panose="02020404030301010803" pitchFamily="18" charset="0"/>
            </a:endParaRPr>
          </a:p>
        </p:txBody>
      </p:sp>
      <p:sp>
        <p:nvSpPr>
          <p:cNvPr id="7" name="TextBox 6">
            <a:extLst>
              <a:ext uri="{FF2B5EF4-FFF2-40B4-BE49-F238E27FC236}">
                <a16:creationId xmlns="" xmlns:a16="http://schemas.microsoft.com/office/drawing/2014/main" id="{BDE445CC-91D0-48C4-8B3C-6978675B401C}"/>
              </a:ext>
            </a:extLst>
          </p:cNvPr>
          <p:cNvSpPr txBox="1"/>
          <p:nvPr/>
        </p:nvSpPr>
        <p:spPr>
          <a:xfrm>
            <a:off x="6858000" y="6550223"/>
            <a:ext cx="4584584" cy="307777"/>
          </a:xfrm>
          <a:prstGeom prst="rect">
            <a:avLst/>
          </a:prstGeom>
          <a:noFill/>
        </p:spPr>
        <p:txBody>
          <a:bodyPr wrap="square" rtlCol="0">
            <a:spAutoFit/>
          </a:bodyPr>
          <a:lstStyle/>
          <a:p>
            <a:r>
              <a:rPr lang="en-US" sz="1400" dirty="0"/>
              <a:t>*Cowper-Ripley DC, et. al. Federal Practitioner. 2019</a:t>
            </a:r>
          </a:p>
        </p:txBody>
      </p:sp>
      <p:pic>
        <p:nvPicPr>
          <p:cNvPr id="3" name="Picture 2">
            <a:extLst>
              <a:ext uri="{FF2B5EF4-FFF2-40B4-BE49-F238E27FC236}">
                <a16:creationId xmlns="" xmlns:a16="http://schemas.microsoft.com/office/drawing/2014/main" id="{923F966F-8273-4B6B-9C4B-BE1228ACD0E6}"/>
              </a:ext>
            </a:extLst>
          </p:cNvPr>
          <p:cNvPicPr>
            <a:picLocks noChangeAspect="1"/>
          </p:cNvPicPr>
          <p:nvPr/>
        </p:nvPicPr>
        <p:blipFill>
          <a:blip r:embed="rId2"/>
          <a:stretch>
            <a:fillRect/>
          </a:stretch>
        </p:blipFill>
        <p:spPr>
          <a:xfrm>
            <a:off x="5466225" y="2170772"/>
            <a:ext cx="6522006" cy="4351338"/>
          </a:xfrm>
          <a:prstGeom prst="rect">
            <a:avLst/>
          </a:prstGeom>
        </p:spPr>
      </p:pic>
    </p:spTree>
    <p:extLst>
      <p:ext uri="{BB962C8B-B14F-4D97-AF65-F5344CB8AC3E}">
        <p14:creationId xmlns:p14="http://schemas.microsoft.com/office/powerpoint/2010/main" val="3196319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5F6CDB-5EF5-4DAA-9595-424CB32FC89E}"/>
              </a:ext>
            </a:extLst>
          </p:cNvPr>
          <p:cNvSpPr>
            <a:spLocks noGrp="1"/>
          </p:cNvSpPr>
          <p:nvPr>
            <p:ph type="title"/>
          </p:nvPr>
        </p:nvSpPr>
        <p:spPr>
          <a:xfrm>
            <a:off x="152400" y="380999"/>
            <a:ext cx="11684850" cy="1066067"/>
          </a:xfrm>
        </p:spPr>
        <p:txBody>
          <a:bodyPr/>
          <a:lstStyle/>
          <a:p>
            <a:r>
              <a:rPr lang="en-US" dirty="0"/>
              <a:t>Why I started practicing telehealth</a:t>
            </a:r>
          </a:p>
        </p:txBody>
      </p:sp>
      <p:pic>
        <p:nvPicPr>
          <p:cNvPr id="9" name="Content Placeholder 8" descr="A close up of a map&#10;&#10;Description automatically generated">
            <a:extLst>
              <a:ext uri="{FF2B5EF4-FFF2-40B4-BE49-F238E27FC236}">
                <a16:creationId xmlns="" xmlns:a16="http://schemas.microsoft.com/office/drawing/2014/main" id="{83488120-AE3B-4587-95C0-35C3D2DAEAE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8452" y="3276600"/>
            <a:ext cx="5181600" cy="3010461"/>
          </a:xfrm>
        </p:spPr>
      </p:pic>
      <p:pic>
        <p:nvPicPr>
          <p:cNvPr id="5" name="Picture 4">
            <a:extLst>
              <a:ext uri="{FF2B5EF4-FFF2-40B4-BE49-F238E27FC236}">
                <a16:creationId xmlns="" xmlns:a16="http://schemas.microsoft.com/office/drawing/2014/main" id="{2B372705-36E8-405F-A1DC-FE81C4793C49}"/>
              </a:ext>
            </a:extLst>
          </p:cNvPr>
          <p:cNvPicPr>
            <a:picLocks noChangeAspect="1"/>
          </p:cNvPicPr>
          <p:nvPr/>
        </p:nvPicPr>
        <p:blipFill>
          <a:blip r:embed="rId3"/>
          <a:stretch>
            <a:fillRect/>
          </a:stretch>
        </p:blipFill>
        <p:spPr>
          <a:xfrm>
            <a:off x="6263960" y="2578100"/>
            <a:ext cx="5162550" cy="4133850"/>
          </a:xfrm>
          <a:prstGeom prst="rect">
            <a:avLst/>
          </a:prstGeom>
        </p:spPr>
      </p:pic>
      <p:pic>
        <p:nvPicPr>
          <p:cNvPr id="7" name="Picture 6">
            <a:extLst>
              <a:ext uri="{FF2B5EF4-FFF2-40B4-BE49-F238E27FC236}">
                <a16:creationId xmlns="" xmlns:a16="http://schemas.microsoft.com/office/drawing/2014/main" id="{36353761-4329-4BB3-A855-7AE6084128FC}"/>
              </a:ext>
            </a:extLst>
          </p:cNvPr>
          <p:cNvPicPr>
            <a:picLocks noChangeAspect="1"/>
          </p:cNvPicPr>
          <p:nvPr/>
        </p:nvPicPr>
        <p:blipFill>
          <a:blip r:embed="rId4"/>
          <a:stretch>
            <a:fillRect/>
          </a:stretch>
        </p:blipFill>
        <p:spPr>
          <a:xfrm>
            <a:off x="6263960" y="1989921"/>
            <a:ext cx="5038725" cy="752475"/>
          </a:xfrm>
          <a:prstGeom prst="rect">
            <a:avLst/>
          </a:prstGeom>
        </p:spPr>
      </p:pic>
      <p:sp>
        <p:nvSpPr>
          <p:cNvPr id="10" name="Star: 5 Points 9">
            <a:extLst>
              <a:ext uri="{FF2B5EF4-FFF2-40B4-BE49-F238E27FC236}">
                <a16:creationId xmlns="" xmlns:a16="http://schemas.microsoft.com/office/drawing/2014/main" id="{3F314821-96B0-462C-92CB-91F7847F727E}"/>
              </a:ext>
            </a:extLst>
          </p:cNvPr>
          <p:cNvSpPr/>
          <p:nvPr/>
        </p:nvSpPr>
        <p:spPr>
          <a:xfrm>
            <a:off x="2257702" y="4523862"/>
            <a:ext cx="295275" cy="24765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 xmlns:a16="http://schemas.microsoft.com/office/drawing/2014/main" id="{3EB963C8-ADC7-4FB3-9F9E-01CB4B134DF9}"/>
              </a:ext>
            </a:extLst>
          </p:cNvPr>
          <p:cNvSpPr/>
          <p:nvPr/>
        </p:nvSpPr>
        <p:spPr>
          <a:xfrm>
            <a:off x="4865920" y="5303279"/>
            <a:ext cx="295275" cy="24765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 xmlns:a16="http://schemas.microsoft.com/office/drawing/2014/main" id="{C6072801-ECC4-40B9-8185-347EBA737299}"/>
              </a:ext>
            </a:extLst>
          </p:cNvPr>
          <p:cNvCxnSpPr/>
          <p:nvPr/>
        </p:nvCxnSpPr>
        <p:spPr>
          <a:xfrm flipH="1">
            <a:off x="2471599" y="2924495"/>
            <a:ext cx="503582" cy="158798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11732B95-D195-4D0C-A036-14D755C0444A}"/>
              </a:ext>
            </a:extLst>
          </p:cNvPr>
          <p:cNvSpPr txBox="1"/>
          <p:nvPr/>
        </p:nvSpPr>
        <p:spPr>
          <a:xfrm>
            <a:off x="2675974" y="2435008"/>
            <a:ext cx="596348" cy="369332"/>
          </a:xfrm>
          <a:prstGeom prst="rect">
            <a:avLst/>
          </a:prstGeom>
          <a:noFill/>
        </p:spPr>
        <p:txBody>
          <a:bodyPr wrap="square" rtlCol="0">
            <a:spAutoFit/>
          </a:bodyPr>
          <a:lstStyle/>
          <a:p>
            <a:r>
              <a:rPr lang="en-US" dirty="0"/>
              <a:t>me</a:t>
            </a:r>
          </a:p>
        </p:txBody>
      </p:sp>
      <p:cxnSp>
        <p:nvCxnSpPr>
          <p:cNvPr id="12" name="Straight Arrow Connector 11">
            <a:extLst>
              <a:ext uri="{FF2B5EF4-FFF2-40B4-BE49-F238E27FC236}">
                <a16:creationId xmlns="" xmlns:a16="http://schemas.microsoft.com/office/drawing/2014/main" id="{F9E20672-5D4F-46B1-AD2E-5ACC2785036A}"/>
              </a:ext>
            </a:extLst>
          </p:cNvPr>
          <p:cNvCxnSpPr>
            <a:cxnSpLocks/>
          </p:cNvCxnSpPr>
          <p:nvPr/>
        </p:nvCxnSpPr>
        <p:spPr>
          <a:xfrm flipH="1">
            <a:off x="5022852" y="2804340"/>
            <a:ext cx="138343" cy="239908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CD2C07BD-BD92-4482-8632-A17F40F51D30}"/>
              </a:ext>
            </a:extLst>
          </p:cNvPr>
          <p:cNvSpPr txBox="1"/>
          <p:nvPr/>
        </p:nvSpPr>
        <p:spPr>
          <a:xfrm>
            <a:off x="4545541" y="2486472"/>
            <a:ext cx="1612648" cy="369332"/>
          </a:xfrm>
          <a:prstGeom prst="rect">
            <a:avLst/>
          </a:prstGeom>
          <a:noFill/>
        </p:spPr>
        <p:txBody>
          <a:bodyPr wrap="square" rtlCol="0">
            <a:spAutoFit/>
          </a:bodyPr>
          <a:lstStyle/>
          <a:p>
            <a:r>
              <a:rPr lang="en-US" dirty="0"/>
              <a:t>my patient</a:t>
            </a:r>
          </a:p>
        </p:txBody>
      </p:sp>
    </p:spTree>
    <p:extLst>
      <p:ext uri="{BB962C8B-B14F-4D97-AF65-F5344CB8AC3E}">
        <p14:creationId xmlns:p14="http://schemas.microsoft.com/office/powerpoint/2010/main" val="334283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 xmlns:a16="http://schemas.microsoft.com/office/drawing/2014/main" id="{D81A3C29-496F-4012-809B-B3C8CD3E1CAB}"/>
              </a:ext>
            </a:extLst>
          </p:cNvPr>
          <p:cNvGrpSpPr/>
          <p:nvPr/>
        </p:nvGrpSpPr>
        <p:grpSpPr>
          <a:xfrm>
            <a:off x="6011373" y="1755066"/>
            <a:ext cx="5692947" cy="4990358"/>
            <a:chOff x="2954664" y="754932"/>
            <a:chExt cx="6192183" cy="5348136"/>
          </a:xfrm>
        </p:grpSpPr>
        <p:pic>
          <p:nvPicPr>
            <p:cNvPr id="9" name="Picture 8" descr="A picture containing text, map&#10;&#10;Description automatically generated">
              <a:extLst>
                <a:ext uri="{FF2B5EF4-FFF2-40B4-BE49-F238E27FC236}">
                  <a16:creationId xmlns="" xmlns:a16="http://schemas.microsoft.com/office/drawing/2014/main" id="{CE06D833-01DB-4C1D-BFED-49C5FC77C2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5152" y="754932"/>
              <a:ext cx="6101695" cy="5348136"/>
            </a:xfrm>
            <a:prstGeom prst="rect">
              <a:avLst/>
            </a:prstGeom>
          </p:spPr>
        </p:pic>
        <p:grpSp>
          <p:nvGrpSpPr>
            <p:cNvPr id="17" name="Group 16">
              <a:extLst>
                <a:ext uri="{FF2B5EF4-FFF2-40B4-BE49-F238E27FC236}">
                  <a16:creationId xmlns="" xmlns:a16="http://schemas.microsoft.com/office/drawing/2014/main" id="{415A0649-C83E-445D-980B-FD50D4A6B35A}"/>
                </a:ext>
              </a:extLst>
            </p:cNvPr>
            <p:cNvGrpSpPr/>
            <p:nvPr/>
          </p:nvGrpSpPr>
          <p:grpSpPr>
            <a:xfrm>
              <a:off x="2954664" y="2033587"/>
              <a:ext cx="3036561" cy="2981325"/>
              <a:chOff x="2954664" y="2033587"/>
              <a:chExt cx="3036561" cy="2981325"/>
            </a:xfrm>
          </p:grpSpPr>
          <p:sp>
            <p:nvSpPr>
              <p:cNvPr id="10" name="Star: 5 Points 9">
                <a:extLst>
                  <a:ext uri="{FF2B5EF4-FFF2-40B4-BE49-F238E27FC236}">
                    <a16:creationId xmlns="" xmlns:a16="http://schemas.microsoft.com/office/drawing/2014/main" id="{1E0210A3-5B7B-473B-A703-37B9E2872E04}"/>
                  </a:ext>
                </a:extLst>
              </p:cNvPr>
              <p:cNvSpPr/>
              <p:nvPr/>
            </p:nvSpPr>
            <p:spPr>
              <a:xfrm>
                <a:off x="4543425" y="3328987"/>
                <a:ext cx="180975" cy="20002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 xmlns:a16="http://schemas.microsoft.com/office/drawing/2014/main" id="{7EEC0CA5-3220-406F-B477-A9303172B1A4}"/>
                  </a:ext>
                </a:extLst>
              </p:cNvPr>
              <p:cNvSpPr/>
              <p:nvPr/>
            </p:nvSpPr>
            <p:spPr>
              <a:xfrm>
                <a:off x="5143500" y="3328987"/>
                <a:ext cx="180975" cy="20002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 xmlns:a16="http://schemas.microsoft.com/office/drawing/2014/main" id="{894BCD35-9CC1-471A-9AB8-392DC68C19CA}"/>
                  </a:ext>
                </a:extLst>
              </p:cNvPr>
              <p:cNvSpPr/>
              <p:nvPr/>
            </p:nvSpPr>
            <p:spPr>
              <a:xfrm>
                <a:off x="3867150" y="2033587"/>
                <a:ext cx="180975" cy="20002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 xmlns:a16="http://schemas.microsoft.com/office/drawing/2014/main" id="{7E210557-B978-4B19-A1DD-1AB8F849AE1D}"/>
                  </a:ext>
                </a:extLst>
              </p:cNvPr>
              <p:cNvSpPr/>
              <p:nvPr/>
            </p:nvSpPr>
            <p:spPr>
              <a:xfrm>
                <a:off x="2954664" y="4814887"/>
                <a:ext cx="180975" cy="20002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 xmlns:a16="http://schemas.microsoft.com/office/drawing/2014/main" id="{0F896D2E-DFEE-461A-9596-1ECB36C03C0A}"/>
                  </a:ext>
                </a:extLst>
              </p:cNvPr>
              <p:cNvSpPr/>
              <p:nvPr/>
            </p:nvSpPr>
            <p:spPr>
              <a:xfrm>
                <a:off x="5810250" y="4319587"/>
                <a:ext cx="180975" cy="20002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 xmlns:a16="http://schemas.microsoft.com/office/drawing/2014/main" id="{F3A9D705-EFAF-44D8-B4BA-B32780C33851}"/>
                  </a:ext>
                </a:extLst>
              </p:cNvPr>
              <p:cNvSpPr/>
              <p:nvPr/>
            </p:nvSpPr>
            <p:spPr>
              <a:xfrm>
                <a:off x="4724400" y="3428999"/>
                <a:ext cx="180975" cy="20002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9" name="Picture 18">
            <a:extLst>
              <a:ext uri="{FF2B5EF4-FFF2-40B4-BE49-F238E27FC236}">
                <a16:creationId xmlns="" xmlns:a16="http://schemas.microsoft.com/office/drawing/2014/main" id="{39318EC6-EB86-429C-AAE0-6F346F82679B}"/>
              </a:ext>
            </a:extLst>
          </p:cNvPr>
          <p:cNvPicPr>
            <a:picLocks noChangeAspect="1"/>
          </p:cNvPicPr>
          <p:nvPr/>
        </p:nvPicPr>
        <p:blipFill>
          <a:blip r:embed="rId3"/>
          <a:stretch>
            <a:fillRect/>
          </a:stretch>
        </p:blipFill>
        <p:spPr>
          <a:xfrm>
            <a:off x="393319" y="1757362"/>
            <a:ext cx="5114925" cy="3343275"/>
          </a:xfrm>
          <a:prstGeom prst="rect">
            <a:avLst/>
          </a:prstGeom>
        </p:spPr>
      </p:pic>
      <p:sp>
        <p:nvSpPr>
          <p:cNvPr id="20" name="Title 19">
            <a:extLst>
              <a:ext uri="{FF2B5EF4-FFF2-40B4-BE49-F238E27FC236}">
                <a16:creationId xmlns="" xmlns:a16="http://schemas.microsoft.com/office/drawing/2014/main" id="{95F68850-2ECB-47AC-A09F-E4FDE1189E0A}"/>
              </a:ext>
            </a:extLst>
          </p:cNvPr>
          <p:cNvSpPr>
            <a:spLocks noGrp="1"/>
          </p:cNvSpPr>
          <p:nvPr>
            <p:ph type="title"/>
          </p:nvPr>
        </p:nvSpPr>
        <p:spPr>
          <a:xfrm>
            <a:off x="677521" y="751424"/>
            <a:ext cx="10972800" cy="838678"/>
          </a:xfrm>
        </p:spPr>
        <p:txBody>
          <a:bodyPr/>
          <a:lstStyle/>
          <a:p>
            <a:r>
              <a:rPr lang="en-US" dirty="0"/>
              <a:t>2018: “Anywhere to Anywhere” </a:t>
            </a:r>
          </a:p>
        </p:txBody>
      </p:sp>
    </p:spTree>
    <p:extLst>
      <p:ext uri="{BB962C8B-B14F-4D97-AF65-F5344CB8AC3E}">
        <p14:creationId xmlns:p14="http://schemas.microsoft.com/office/powerpoint/2010/main" val="397535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F82179-18FD-4D7B-96FF-0A3AD442B8E0}"/>
              </a:ext>
            </a:extLst>
          </p:cNvPr>
          <p:cNvSpPr>
            <a:spLocks noGrp="1"/>
          </p:cNvSpPr>
          <p:nvPr>
            <p:ph type="title"/>
          </p:nvPr>
        </p:nvSpPr>
        <p:spPr>
          <a:xfrm>
            <a:off x="228600" y="512852"/>
            <a:ext cx="11963399" cy="1066800"/>
          </a:xfrm>
        </p:spPr>
        <p:txBody>
          <a:bodyPr/>
          <a:lstStyle/>
          <a:p>
            <a:r>
              <a:rPr lang="en-US" dirty="0">
                <a:latin typeface="Garamond" panose="02020404030301010803" pitchFamily="18" charset="0"/>
              </a:rPr>
              <a:t>Telehealth in Pandemic Times </a:t>
            </a:r>
          </a:p>
        </p:txBody>
      </p:sp>
      <p:sp>
        <p:nvSpPr>
          <p:cNvPr id="3" name="Content Placeholder 2">
            <a:extLst>
              <a:ext uri="{FF2B5EF4-FFF2-40B4-BE49-F238E27FC236}">
                <a16:creationId xmlns="" xmlns:a16="http://schemas.microsoft.com/office/drawing/2014/main" id="{26B789E9-8EC9-4A40-8B88-9A735CA70C51}"/>
              </a:ext>
            </a:extLst>
          </p:cNvPr>
          <p:cNvSpPr>
            <a:spLocks noGrp="1"/>
          </p:cNvSpPr>
          <p:nvPr>
            <p:ph sz="half" idx="2"/>
          </p:nvPr>
        </p:nvSpPr>
        <p:spPr>
          <a:xfrm>
            <a:off x="6193536" y="2056544"/>
            <a:ext cx="5384800" cy="2514599"/>
          </a:xfrm>
          <a:ln>
            <a:solidFill>
              <a:schemeClr val="tx2"/>
            </a:solidFill>
          </a:ln>
        </p:spPr>
        <p:txBody>
          <a:bodyPr>
            <a:normAutofit/>
          </a:bodyPr>
          <a:lstStyle/>
          <a:p>
            <a:r>
              <a:rPr lang="en-US" dirty="0"/>
              <a:t>Rapid expansion, replacement of all non-procedure clinics</a:t>
            </a:r>
          </a:p>
          <a:p>
            <a:pPr lvl="1"/>
            <a:r>
              <a:rPr lang="en-US" dirty="0"/>
              <a:t>Stroke rehab</a:t>
            </a:r>
          </a:p>
          <a:p>
            <a:pPr lvl="1"/>
            <a:r>
              <a:rPr lang="en-US" dirty="0"/>
              <a:t>Spine &amp; Musculoskeletal</a:t>
            </a:r>
          </a:p>
          <a:p>
            <a:pPr lvl="1"/>
            <a:r>
              <a:rPr lang="en-US" dirty="0"/>
              <a:t>Orthotics</a:t>
            </a:r>
          </a:p>
        </p:txBody>
      </p:sp>
      <p:sp>
        <p:nvSpPr>
          <p:cNvPr id="4" name="Content Placeholder 3">
            <a:extLst>
              <a:ext uri="{FF2B5EF4-FFF2-40B4-BE49-F238E27FC236}">
                <a16:creationId xmlns="" xmlns:a16="http://schemas.microsoft.com/office/drawing/2014/main" id="{C19A1260-6767-4053-BD97-47D365DEF0AA}"/>
              </a:ext>
            </a:extLst>
          </p:cNvPr>
          <p:cNvSpPr>
            <a:spLocks noGrp="1"/>
          </p:cNvSpPr>
          <p:nvPr>
            <p:ph sz="quarter" idx="13"/>
          </p:nvPr>
        </p:nvSpPr>
        <p:spPr>
          <a:xfrm>
            <a:off x="457200" y="2047126"/>
            <a:ext cx="5388864" cy="2514600"/>
          </a:xfrm>
          <a:ln>
            <a:solidFill>
              <a:schemeClr val="tx2"/>
            </a:solidFill>
          </a:ln>
        </p:spPr>
        <p:txBody>
          <a:bodyPr/>
          <a:lstStyle/>
          <a:p>
            <a:r>
              <a:rPr lang="en-US" dirty="0"/>
              <a:t>Expansion of already existing telehealth clinics</a:t>
            </a:r>
          </a:p>
          <a:p>
            <a:pPr lvl="1"/>
            <a:r>
              <a:rPr lang="en-US" dirty="0"/>
              <a:t>MS</a:t>
            </a:r>
          </a:p>
          <a:p>
            <a:pPr lvl="1"/>
            <a:r>
              <a:rPr lang="en-US" dirty="0"/>
              <a:t>ALS</a:t>
            </a:r>
          </a:p>
          <a:p>
            <a:pPr lvl="1"/>
            <a:r>
              <a:rPr lang="en-US" dirty="0"/>
              <a:t>Amputee</a:t>
            </a:r>
          </a:p>
          <a:p>
            <a:pPr lvl="1"/>
            <a:r>
              <a:rPr lang="en-US" dirty="0"/>
              <a:t>TBI</a:t>
            </a:r>
          </a:p>
          <a:p>
            <a:pPr lvl="1"/>
            <a:r>
              <a:rPr lang="en-US" dirty="0"/>
              <a:t>Mobility (Wheelchair) clinic</a:t>
            </a:r>
          </a:p>
          <a:p>
            <a:endParaRPr lang="en-US" dirty="0"/>
          </a:p>
        </p:txBody>
      </p:sp>
      <p:sp>
        <p:nvSpPr>
          <p:cNvPr id="5" name="TextBox 4">
            <a:extLst>
              <a:ext uri="{FF2B5EF4-FFF2-40B4-BE49-F238E27FC236}">
                <a16:creationId xmlns="" xmlns:a16="http://schemas.microsoft.com/office/drawing/2014/main" id="{DF73AA66-F8E8-4DF8-AC23-18B5217659BE}"/>
              </a:ext>
            </a:extLst>
          </p:cNvPr>
          <p:cNvSpPr txBox="1"/>
          <p:nvPr/>
        </p:nvSpPr>
        <p:spPr>
          <a:xfrm>
            <a:off x="6193536" y="4800600"/>
            <a:ext cx="5465064" cy="1661993"/>
          </a:xfrm>
          <a:prstGeom prst="rect">
            <a:avLst/>
          </a:prstGeom>
          <a:noFill/>
          <a:ln>
            <a:solidFill>
              <a:schemeClr val="tx2"/>
            </a:solidFill>
          </a:ln>
        </p:spPr>
        <p:txBody>
          <a:bodyPr wrap="square" rtlCol="0">
            <a:spAutoFit/>
          </a:bodyPr>
          <a:lstStyle/>
          <a:p>
            <a:pPr marL="285750" indent="-285750">
              <a:buFont typeface="Arial" panose="020B0604020202020204" pitchFamily="34" charset="0"/>
              <a:buChar char="•"/>
            </a:pPr>
            <a:r>
              <a:rPr lang="en-US" sz="2400" dirty="0">
                <a:latin typeface="Garamond" panose="02020404030301010803" pitchFamily="18" charset="0"/>
              </a:rPr>
              <a:t>Screen/perform H&amp;P prior to procedure clinics</a:t>
            </a:r>
          </a:p>
          <a:p>
            <a:pPr marL="742950" lvl="1" indent="-285750">
              <a:buFont typeface="Arial" panose="020B0604020202020204" pitchFamily="34" charset="0"/>
              <a:buChar char="•"/>
            </a:pPr>
            <a:r>
              <a:rPr lang="en-US" dirty="0">
                <a:latin typeface="Garamond" panose="02020404030301010803" pitchFamily="18" charset="0"/>
              </a:rPr>
              <a:t>EMG</a:t>
            </a:r>
          </a:p>
          <a:p>
            <a:pPr marL="742950" lvl="1" indent="-285750">
              <a:buFont typeface="Arial" panose="020B0604020202020204" pitchFamily="34" charset="0"/>
              <a:buChar char="•"/>
            </a:pPr>
            <a:r>
              <a:rPr lang="en-US" dirty="0">
                <a:latin typeface="Garamond" panose="02020404030301010803" pitchFamily="18" charset="0"/>
              </a:rPr>
              <a:t>Pain procedures</a:t>
            </a:r>
          </a:p>
          <a:p>
            <a:pPr marL="742950" lvl="1" indent="-285750">
              <a:buFont typeface="Arial" panose="020B0604020202020204" pitchFamily="34" charset="0"/>
              <a:buChar char="•"/>
            </a:pPr>
            <a:r>
              <a:rPr lang="en-US" dirty="0">
                <a:latin typeface="Garamond" panose="02020404030301010803" pitchFamily="18" charset="0"/>
              </a:rPr>
              <a:t>Spasticity</a:t>
            </a:r>
          </a:p>
        </p:txBody>
      </p:sp>
    </p:spTree>
    <p:extLst>
      <p:ext uri="{BB962C8B-B14F-4D97-AF65-F5344CB8AC3E}">
        <p14:creationId xmlns:p14="http://schemas.microsoft.com/office/powerpoint/2010/main" val="3652437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2E2FC75-C126-432F-B4EE-0B06D4FDF512}"/>
              </a:ext>
            </a:extLst>
          </p:cNvPr>
          <p:cNvSpPr>
            <a:spLocks noGrp="1"/>
          </p:cNvSpPr>
          <p:nvPr>
            <p:ph type="title"/>
          </p:nvPr>
        </p:nvSpPr>
        <p:spPr/>
        <p:txBody>
          <a:bodyPr/>
          <a:lstStyle/>
          <a:p>
            <a:r>
              <a:rPr lang="en-US" dirty="0"/>
              <a:t>Lessons Learned from Expanding Telehealth</a:t>
            </a:r>
          </a:p>
        </p:txBody>
      </p:sp>
    </p:spTree>
    <p:extLst>
      <p:ext uri="{BB962C8B-B14F-4D97-AF65-F5344CB8AC3E}">
        <p14:creationId xmlns:p14="http://schemas.microsoft.com/office/powerpoint/2010/main" val="3013904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3380</TotalTime>
  <Words>630</Words>
  <Application>Microsoft Office PowerPoint</Application>
  <PresentationFormat>Widescreen</PresentationFormat>
  <Paragraphs>131</Paragraphs>
  <Slides>24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Century Gothic</vt:lpstr>
      <vt:lpstr>Courier New</vt:lpstr>
      <vt:lpstr>Futura Md</vt:lpstr>
      <vt:lpstr>Garamond</vt:lpstr>
      <vt:lpstr>Palatino Linotype</vt:lpstr>
      <vt:lpstr>Executive</vt:lpstr>
      <vt:lpstr>PM&amp;R in a Virtual World</vt:lpstr>
      <vt:lpstr>Financial Disclosure</vt:lpstr>
      <vt:lpstr>Warning</vt:lpstr>
      <vt:lpstr>Outline</vt:lpstr>
      <vt:lpstr>TeleRehabilitation in the Veterans Health Administration</vt:lpstr>
      <vt:lpstr>Why I started practicing telehealth</vt:lpstr>
      <vt:lpstr>2018: “Anywhere to Anywhere” </vt:lpstr>
      <vt:lpstr>Telehealth in Pandemic Times </vt:lpstr>
      <vt:lpstr>Lessons Learned from Expanding Telehealth</vt:lpstr>
      <vt:lpstr>Poll: What is the greatest barrier you face towards adopting telehealth?</vt:lpstr>
      <vt:lpstr>PowerPoint Presentation</vt:lpstr>
      <vt:lpstr>Tip #1: Just Do It (Telehealth)</vt:lpstr>
      <vt:lpstr>Tip #2: Disseminate Templates</vt:lpstr>
      <vt:lpstr>Tip #3: Leverage your support staff</vt:lpstr>
      <vt:lpstr>Tele-PM&amp;R:  additional considerations</vt:lpstr>
      <vt:lpstr>The (Virtual) Interdisciplinary team</vt:lpstr>
      <vt:lpstr>Telehealth vs. Telephone </vt:lpstr>
      <vt:lpstr>Transitioning to the “New Normal”</vt:lpstr>
      <vt:lpstr>Poll: Do You Plan to Continue Telehealth once Face to Face (F2F) clinic appointments fully resume?</vt:lpstr>
      <vt:lpstr>PowerPoint Presentation</vt:lpstr>
      <vt:lpstr>Telehealth and the 6 IOM Quality Aims</vt:lpstr>
      <vt:lpstr>Poll: What tools would be most helpful to you to expand your practice in clinical video telehealth right now?</vt:lpstr>
      <vt:lpstr>PowerPoint Presentation</vt:lpstr>
      <vt:lpstr>CME Recording</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Association of Neuromuscular and Electrodiagnostic Medicine</dc:title>
  <dc:creator>Whitney Lutteke</dc:creator>
  <cp:lastModifiedBy>Shirlyn Adkins</cp:lastModifiedBy>
  <cp:revision>52</cp:revision>
  <dcterms:created xsi:type="dcterms:W3CDTF">2018-03-27T20:48:05Z</dcterms:created>
  <dcterms:modified xsi:type="dcterms:W3CDTF">2020-06-12T15:33:06Z</dcterms:modified>
  <cp:contentStatus/>
</cp:coreProperties>
</file>