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6" r:id="rId2"/>
    <p:sldId id="298" r:id="rId3"/>
    <p:sldId id="299" r:id="rId4"/>
    <p:sldId id="300" r:id="rId5"/>
    <p:sldId id="269" r:id="rId6"/>
    <p:sldId id="270" r:id="rId7"/>
    <p:sldId id="272" r:id="rId8"/>
    <p:sldId id="273" r:id="rId9"/>
    <p:sldId id="275" r:id="rId10"/>
    <p:sldId id="292" r:id="rId11"/>
    <p:sldId id="291" r:id="rId12"/>
    <p:sldId id="302" r:id="rId13"/>
    <p:sldId id="307" r:id="rId14"/>
    <p:sldId id="303" r:id="rId15"/>
    <p:sldId id="308" r:id="rId16"/>
    <p:sldId id="305" r:id="rId17"/>
    <p:sldId id="309" r:id="rId18"/>
    <p:sldId id="290" r:id="rId19"/>
    <p:sldId id="282" r:id="rId20"/>
    <p:sldId id="281" r:id="rId21"/>
    <p:sldId id="280" r:id="rId22"/>
    <p:sldId id="279" r:id="rId23"/>
    <p:sldId id="295" r:id="rId24"/>
    <p:sldId id="297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6600"/>
    <a:srgbClr val="008000"/>
    <a:srgbClr val="33CCCC"/>
    <a:srgbClr val="00FFFF"/>
    <a:srgbClr val="0099CC"/>
    <a:srgbClr val="FFCC00"/>
    <a:srgbClr val="CC6600"/>
    <a:srgbClr val="C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C2FA-8D45-4981-93E0-955ABA4C28B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B03E-1B94-4EA2-81A8-465E51C7F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2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1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9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:\DOC\Media\Logos\AANEM\AANEM Logo Transparent Background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080" y="990601"/>
            <a:ext cx="5578109" cy="24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3733803"/>
            <a:ext cx="10363200" cy="1546225"/>
          </a:xfrm>
        </p:spPr>
        <p:txBody>
          <a:bodyPr/>
          <a:lstStyle>
            <a:lvl1pPr>
              <a:defRPr>
                <a:effectLst/>
                <a:latin typeface="Futura Md" panose="020B0602020204020303" pitchFamily="34" charset="0"/>
              </a:defRPr>
            </a:lvl1pPr>
          </a:lstStyle>
          <a:p>
            <a:pPr algn="l"/>
            <a:endParaRPr lang="en-US" sz="5400" dirty="0">
              <a:latin typeface="Garamond" panose="02020404030301010803" pitchFamily="18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5410200"/>
            <a:ext cx="10363200" cy="914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1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5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0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7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9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327-4EDE-4F29-9930-A78E88601025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BB3C-23D1-4490-9C72-2D86CC0DC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aanem.org/URL/Telehealth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33803"/>
            <a:ext cx="10668000" cy="2640103"/>
          </a:xfrm>
        </p:spPr>
        <p:txBody>
          <a:bodyPr>
            <a:normAutofit fontScale="90000"/>
          </a:bodyPr>
          <a:lstStyle/>
          <a:p>
            <a:r>
              <a:rPr lang="en-US" sz="1800" b="1" baseline="-25000" dirty="0"/>
              <a:t>ACCREDITATION STATEMENT: The AANEM is accredited by the Accreditation Council for Continuing Medical Education (ACCME) to provide continuing medical education for physicians.</a:t>
            </a:r>
            <a:br>
              <a:rPr lang="en-US" sz="1800" b="1" baseline="-25000" dirty="0"/>
            </a:br>
            <a:r>
              <a:rPr lang="en-US" sz="1800" b="1" baseline="-25000" dirty="0" smtClean="0"/>
              <a:t/>
            </a:r>
            <a:br>
              <a:rPr lang="en-US" sz="1800" b="1" baseline="-25000" dirty="0" smtClean="0"/>
            </a:br>
            <a:r>
              <a:rPr lang="en-US" sz="1800" b="1" baseline="-25000" dirty="0" smtClean="0"/>
              <a:t>DISCLOSURE </a:t>
            </a:r>
            <a:r>
              <a:rPr lang="en-US" sz="1800" b="1" baseline="-25000" dirty="0"/>
              <a:t>INFORMATION: No authors/planners of this activity had relevant conflicts of interest to disclose.</a:t>
            </a:r>
            <a:br>
              <a:rPr lang="en-US" sz="1800" b="1" baseline="-25000" dirty="0"/>
            </a:br>
            <a:r>
              <a:rPr lang="en-US" sz="1800" b="1" baseline="-25000" dirty="0" smtClean="0"/>
              <a:t/>
            </a:r>
            <a:br>
              <a:rPr lang="en-US" sz="1800" b="1" baseline="-25000" dirty="0" smtClean="0"/>
            </a:br>
            <a:r>
              <a:rPr lang="en-US" sz="1800" b="1" baseline="-25000" dirty="0" smtClean="0"/>
              <a:t>CREDIT </a:t>
            </a:r>
            <a:r>
              <a:rPr lang="en-US" sz="1800" b="1" baseline="-25000" dirty="0"/>
              <a:t>DESIGNATION: The AANEM designates this enduring material for a maximum of 1.25 </a:t>
            </a:r>
            <a:r>
              <a:rPr lang="en-US" sz="1800" b="1" i="1" baseline="-25000" dirty="0"/>
              <a:t>AMA PRA Category 1 Credits </a:t>
            </a:r>
            <a:r>
              <a:rPr lang="en-US" sz="1800" b="1" i="1" baseline="30000" dirty="0"/>
              <a:t>TM</a:t>
            </a:r>
            <a:r>
              <a:rPr lang="en-US" sz="1800" b="1" dirty="0" smtClean="0"/>
              <a:t>.</a:t>
            </a:r>
            <a:br>
              <a:rPr lang="en-US" sz="1800" b="1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Physicians should claim only the credit commensurate with the extent of their participation in the activity. CEU credit is available for </a:t>
            </a:r>
            <a:r>
              <a:rPr lang="en-US" sz="1800" b="1" dirty="0" err="1"/>
              <a:t>nonphysicians</a:t>
            </a:r>
            <a:r>
              <a:rPr lang="en-US" sz="1800" b="1" dirty="0"/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Claim your CME at:</a:t>
            </a:r>
            <a:r>
              <a:rPr lang="en-US" sz="1800" u="sng" dirty="0"/>
              <a:t>  </a:t>
            </a:r>
            <a:r>
              <a:rPr lang="en-US" sz="1800" u="sng" dirty="0">
                <a:hlinkClick r:id="rId2"/>
              </a:rPr>
              <a:t>https://education.aanem.org/URL/Telehealth</a:t>
            </a:r>
            <a:r>
              <a:rPr lang="en-US" sz="1800" u="sng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5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DEE593-CD36-4BDC-9E79-63B5EFBE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6" y="230188"/>
            <a:ext cx="10840108" cy="146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217F8B-F22E-4248-B502-2A42C556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0" y="1760560"/>
            <a:ext cx="4228055" cy="535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6B3B43-6DE4-4C56-B11E-09716885E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11" y="2509670"/>
            <a:ext cx="10948502" cy="3618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14B286C-C03C-4F90-B9E1-A3F9D6807B89}"/>
              </a:ext>
            </a:extLst>
          </p:cNvPr>
          <p:cNvSpPr/>
          <p:nvPr/>
        </p:nvSpPr>
        <p:spPr>
          <a:xfrm>
            <a:off x="407511" y="2784143"/>
            <a:ext cx="813964" cy="31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90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Differing State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Missouri</a:t>
            </a:r>
            <a:r>
              <a:rPr lang="en-US" b="1" dirty="0"/>
              <a:t>	</a:t>
            </a:r>
            <a:r>
              <a:rPr lang="en-US" sz="2400" dirty="0"/>
              <a:t>Missouri </a:t>
            </a:r>
            <a:r>
              <a:rPr lang="en-US" sz="2400" b="1" i="1" dirty="0">
                <a:solidFill>
                  <a:srgbClr val="C00000"/>
                </a:solidFill>
              </a:rPr>
              <a:t>requires that providers obtain patient consent</a:t>
            </a:r>
            <a:r>
              <a:rPr lang="en-US" sz="2400" dirty="0"/>
              <a:t>, and consent is specifically required prior to asynchronous (store-and-forward) services to ensure confidentiality of medical records. Additionally, parents/guardians must provide consent for school-based health services.  APRNs must also receive informed consent. The Medicaid program requires written informed consent.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N</a:t>
            </a:r>
            <a:r>
              <a:rPr lang="en-US" sz="1800" b="1" dirty="0">
                <a:solidFill>
                  <a:srgbClr val="002060"/>
                </a:solidFill>
              </a:rPr>
              <a:t>ew</a:t>
            </a:r>
            <a:r>
              <a:rPr lang="en-US" b="1" dirty="0">
                <a:solidFill>
                  <a:srgbClr val="002060"/>
                </a:solidFill>
              </a:rPr>
              <a:t> M</a:t>
            </a:r>
            <a:r>
              <a:rPr lang="en-US" sz="1800" b="1" dirty="0">
                <a:solidFill>
                  <a:srgbClr val="002060"/>
                </a:solidFill>
              </a:rPr>
              <a:t>exico</a:t>
            </a:r>
            <a:r>
              <a:rPr lang="en-US" sz="1800" b="1" dirty="0"/>
              <a:t>	</a:t>
            </a:r>
            <a:r>
              <a:rPr lang="en-US" sz="2400" dirty="0"/>
              <a:t>New Mexico </a:t>
            </a:r>
            <a:r>
              <a:rPr lang="en-US" sz="2400" b="1" i="1" dirty="0">
                <a:solidFill>
                  <a:srgbClr val="C00000"/>
                </a:solidFill>
              </a:rPr>
              <a:t>does not require getting a patient’s consent </a:t>
            </a:r>
            <a:r>
              <a:rPr lang="en-US" sz="2400" dirty="0"/>
              <a:t>before a telemedicine visit. However, we recommend doing this anyway as a telemedicine best practice. </a:t>
            </a:r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DF0221-5097-4A61-A296-66D2ACA45D52}"/>
              </a:ext>
            </a:extLst>
          </p:cNvPr>
          <p:cNvSpPr txBox="1"/>
          <p:nvPr/>
        </p:nvSpPr>
        <p:spPr>
          <a:xfrm>
            <a:off x="6601134" y="5698895"/>
            <a:ext cx="50540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Check Your State Law</a:t>
            </a:r>
          </a:p>
        </p:txBody>
      </p:sp>
    </p:spTree>
    <p:extLst>
      <p:ext uri="{BB962C8B-B14F-4D97-AF65-F5344CB8AC3E}">
        <p14:creationId xmlns:p14="http://schemas.microsoft.com/office/powerpoint/2010/main" val="5300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Polling Question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50"/>
              </a:spcBef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How much time do you spend on a telehealth visit? (Single choice)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smtClean="0"/>
              <a:t>Answer 1. Same as a face to face visit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Answer 2</a:t>
            </a:r>
            <a:r>
              <a:rPr lang="en-US" b="1" dirty="0"/>
              <a:t>. </a:t>
            </a:r>
            <a:r>
              <a:rPr lang="en-US" b="1" dirty="0" smtClean="0"/>
              <a:t>More than a </a:t>
            </a:r>
            <a:r>
              <a:rPr lang="en-US" b="1" dirty="0"/>
              <a:t>face to face visit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Answer </a:t>
            </a:r>
            <a:r>
              <a:rPr lang="en-US" b="1" dirty="0" smtClean="0"/>
              <a:t>3. Less than a </a:t>
            </a:r>
            <a:r>
              <a:rPr lang="en-US" b="1" dirty="0"/>
              <a:t>face to face </a:t>
            </a:r>
            <a:r>
              <a:rPr lang="en-US" b="1" dirty="0" smtClean="0"/>
              <a:t>visit</a:t>
            </a:r>
            <a:endParaRPr lang="en-US" b="1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3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9" y="930044"/>
            <a:ext cx="8294212" cy="50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Polling Question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2. What are your patients’ satisfaction level with the telehealth visits? (Single choice) 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    </a:t>
            </a:r>
            <a:r>
              <a:rPr lang="en-US" b="1" dirty="0" smtClean="0"/>
              <a:t>Answer 1. Very satisfied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Answer 2</a:t>
            </a:r>
            <a:r>
              <a:rPr lang="en-US" b="1" dirty="0"/>
              <a:t>. </a:t>
            </a:r>
            <a:r>
              <a:rPr lang="en-US" b="1" dirty="0" smtClean="0"/>
              <a:t>Somewhat satisfied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Answer 3. Neutral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Answer </a:t>
            </a:r>
            <a:r>
              <a:rPr lang="en-US" b="1" dirty="0" smtClean="0"/>
              <a:t>4. Somewhat dissatisfied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Answer </a:t>
            </a:r>
            <a:r>
              <a:rPr lang="en-US" b="1" dirty="0" smtClean="0"/>
              <a:t>5. Very dissatisfied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endParaRPr lang="en-US" b="1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9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39" y="615096"/>
            <a:ext cx="7444907" cy="583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8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Polling Question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3. As a healthcare provider what is your satisfaction level with the telehealth? (Single choice) 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    </a:t>
            </a:r>
            <a:r>
              <a:rPr lang="en-US" b="1" dirty="0" smtClean="0"/>
              <a:t>Answer 1. Very satisfied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Answer 2</a:t>
            </a:r>
            <a:r>
              <a:rPr lang="en-US" b="1" dirty="0"/>
              <a:t>. </a:t>
            </a:r>
            <a:r>
              <a:rPr lang="en-US" b="1" dirty="0" smtClean="0"/>
              <a:t>Somewhat satisfied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Answer 3. Neutral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Answer </a:t>
            </a:r>
            <a:r>
              <a:rPr lang="en-US" b="1" dirty="0" smtClean="0"/>
              <a:t>4. Somewhat dissatisfied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Answer </a:t>
            </a:r>
            <a:r>
              <a:rPr lang="en-US" b="1" dirty="0" smtClean="0"/>
              <a:t>5. Very dissatisfied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endParaRPr lang="en-US" b="1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2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65" y="578503"/>
            <a:ext cx="7585635" cy="59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0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Consent For Telemedicine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 smtClean="0">
                <a:solidFill>
                  <a:srgbClr val="002060"/>
                </a:solidFill>
              </a:rPr>
              <a:t>Telemedicine; best to require </a:t>
            </a:r>
            <a:r>
              <a:rPr lang="en-US" b="1" dirty="0">
                <a:solidFill>
                  <a:srgbClr val="002060"/>
                </a:solidFill>
              </a:rPr>
              <a:t>consent and verification</a:t>
            </a:r>
          </a:p>
          <a:p>
            <a:pPr marL="514350" indent="-514350">
              <a:lnSpc>
                <a:spcPct val="120000"/>
              </a:lnSpc>
              <a:spcBef>
                <a:spcPts val="50"/>
              </a:spcBef>
              <a:buAutoNum type="arabicPeriod"/>
            </a:pPr>
            <a:r>
              <a:rPr lang="en-US" dirty="0"/>
              <a:t>Staff to explain the procedure before the appointment</a:t>
            </a:r>
          </a:p>
          <a:p>
            <a:pPr marL="514350" indent="-514350">
              <a:lnSpc>
                <a:spcPct val="120000"/>
              </a:lnSpc>
              <a:spcBef>
                <a:spcPts val="50"/>
              </a:spcBef>
              <a:buAutoNum type="arabicPeriod"/>
            </a:pPr>
            <a:r>
              <a:rPr lang="en-US" dirty="0"/>
              <a:t>Confirm the patient’s name, DOB</a:t>
            </a:r>
          </a:p>
          <a:p>
            <a:pPr marL="514350" indent="-514350">
              <a:lnSpc>
                <a:spcPct val="120000"/>
              </a:lnSpc>
              <a:spcBef>
                <a:spcPts val="50"/>
              </a:spcBef>
              <a:buAutoNum type="arabicPeriod"/>
            </a:pPr>
            <a:r>
              <a:rPr lang="en-US" dirty="0"/>
              <a:t>Document the consent in the chart; </a:t>
            </a:r>
            <a:r>
              <a:rPr lang="en-US" dirty="0" smtClean="0"/>
              <a:t>use smart </a:t>
            </a:r>
            <a:r>
              <a:rPr lang="en-US" dirty="0"/>
              <a:t>text</a:t>
            </a:r>
          </a:p>
          <a:p>
            <a:pPr marL="514350" indent="-514350">
              <a:lnSpc>
                <a:spcPct val="120000"/>
              </a:lnSpc>
              <a:spcBef>
                <a:spcPts val="50"/>
              </a:spcBef>
              <a:buAutoNum type="arabicPeriod"/>
            </a:pPr>
            <a:r>
              <a:rPr lang="en-US" dirty="0"/>
              <a:t>Typically require licensure of the state where the patient is located</a:t>
            </a:r>
          </a:p>
          <a:p>
            <a:pPr marL="514350" indent="-514350">
              <a:lnSpc>
                <a:spcPct val="120000"/>
              </a:lnSpc>
              <a:spcBef>
                <a:spcPts val="50"/>
              </a:spcBef>
              <a:buAutoNum type="arabicPeriod"/>
            </a:pPr>
            <a:r>
              <a:rPr lang="en-US" dirty="0"/>
              <a:t>Law varied from state to state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endParaRPr lang="en-US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2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Recommendations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Internet </a:t>
            </a:r>
            <a:r>
              <a:rPr lang="en-US" dirty="0" smtClean="0"/>
              <a:t>speed:1.2 </a:t>
            </a:r>
            <a:r>
              <a:rPr lang="en-US" dirty="0"/>
              <a:t>Mbps minimum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Professional background setup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Be on time, if running late make sure patient is contacted.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Maintain eye contact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Enunciate questions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Send detailed summary to patient after visit, e.g. MyChart</a:t>
            </a:r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8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28975"/>
            <a:ext cx="10363200" cy="18954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Telehealth During COVID-19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Ghazala </a:t>
            </a:r>
            <a:r>
              <a:rPr lang="en-US" sz="3200" b="1" dirty="0">
                <a:solidFill>
                  <a:srgbClr val="002060"/>
                </a:solidFill>
              </a:rPr>
              <a:t>Hayat, MD</a:t>
            </a:r>
            <a:endParaRPr lang="en-US" dirty="0">
              <a:effectLst/>
              <a:latin typeface="Futura Md" panose="020B06020202040203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68" y="4781550"/>
            <a:ext cx="3225064" cy="20764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Telemedicine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 Vitals</a:t>
            </a:r>
            <a:r>
              <a:rPr lang="en-US" dirty="0"/>
              <a:t>	Some patients may have access to home machines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Most patients have access to weight/height measurement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en-US" sz="1600" b="1" dirty="0">
                <a:solidFill>
                  <a:srgbClr val="002060"/>
                </a:solidFill>
              </a:rPr>
              <a:t>ental</a:t>
            </a:r>
            <a:r>
              <a:rPr lang="en-US" b="1" dirty="0">
                <a:solidFill>
                  <a:srgbClr val="002060"/>
                </a:solidFill>
              </a:rPr>
              <a:t> S</a:t>
            </a:r>
            <a:r>
              <a:rPr lang="en-US" sz="1600" b="1" dirty="0">
                <a:solidFill>
                  <a:srgbClr val="002060"/>
                </a:solidFill>
              </a:rPr>
              <a:t>tatus</a:t>
            </a: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dirty="0"/>
              <a:t>Orientation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sz="1800" dirty="0"/>
              <a:t>		</a:t>
            </a:r>
            <a:r>
              <a:rPr lang="en-US" dirty="0"/>
              <a:t>MMSE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C</a:t>
            </a:r>
            <a:r>
              <a:rPr lang="en-US" sz="1600" b="1" dirty="0">
                <a:solidFill>
                  <a:srgbClr val="002060"/>
                </a:solidFill>
              </a:rPr>
              <a:t>ranial</a:t>
            </a:r>
            <a:r>
              <a:rPr lang="en-US" b="1" dirty="0">
                <a:solidFill>
                  <a:srgbClr val="002060"/>
                </a:solidFill>
              </a:rPr>
              <a:t> N</a:t>
            </a:r>
            <a:r>
              <a:rPr lang="en-US" sz="1600" b="1" dirty="0">
                <a:solidFill>
                  <a:srgbClr val="002060"/>
                </a:solidFill>
              </a:rPr>
              <a:t>erves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dirty="0"/>
              <a:t>CN 3, 4, 6, 7, 11 &amp; 12 (To some extent 5, 8, 9, 10)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Motor</a:t>
            </a:r>
            <a:r>
              <a:rPr lang="en-US" dirty="0"/>
              <a:t>	Tapping to assess tone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Visual inspection of bulk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MRC Grading 0 - (1/2) - 3 - (4/5)</a:t>
            </a:r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5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Telemedicine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en-US" sz="1600" b="1" dirty="0">
                <a:solidFill>
                  <a:srgbClr val="002060"/>
                </a:solidFill>
              </a:rPr>
              <a:t>ovements</a:t>
            </a:r>
            <a:r>
              <a:rPr lang="en-US" dirty="0"/>
              <a:t>	Visual inspection of tremors (resting/kinetic; fine/coarse)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Cerebellar</a:t>
            </a: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dirty="0"/>
              <a:t>Finger to nose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Rapid alternating movements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Gait		</a:t>
            </a:r>
            <a:r>
              <a:rPr lang="en-US" dirty="0"/>
              <a:t>Stance, stride (</a:t>
            </a:r>
            <a:r>
              <a:rPr lang="en-US" i="1" dirty="0"/>
              <a:t>Require caregiver assistance for testing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Subjective functional measurement </a:t>
            </a:r>
            <a:r>
              <a:rPr lang="en-US" dirty="0"/>
              <a:t>e.g. ALSFRS-R, MG-ADL, MG-QOL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Other examinations </a:t>
            </a:r>
            <a:r>
              <a:rPr lang="en-US" dirty="0"/>
              <a:t>e.g. Gaze provoked ptosis, Single breath count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sz="3200" b="1" i="1" dirty="0">
                <a:solidFill>
                  <a:srgbClr val="C00000"/>
                </a:solidFill>
              </a:rPr>
              <a:t>Caregiver can assist examination, so count on spending more time than your regular visit. 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endParaRPr lang="en-US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Pearls For </a:t>
            </a:r>
            <a:r>
              <a:rPr lang="en-US" b="1" dirty="0">
                <a:solidFill>
                  <a:schemeClr val="bg1"/>
                </a:solidFill>
              </a:rPr>
              <a:t>Efficiency of Telemedicine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 smtClean="0"/>
              <a:t>Medication </a:t>
            </a:r>
            <a:r>
              <a:rPr lang="en-US" dirty="0"/>
              <a:t>reconciliation by staff prior to visit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Pre-charting:	Past medical history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Family history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Social </a:t>
            </a:r>
            <a:r>
              <a:rPr lang="en-US" dirty="0" smtClean="0"/>
              <a:t>history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 smtClean="0"/>
              <a:t>ROS forms to be scanned beforehand if possible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05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Reimbursement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Telephone Visits </a:t>
            </a:r>
            <a:r>
              <a:rPr lang="en-US" dirty="0"/>
              <a:t>	Initially billed at a lower rate, however CMS  working 			with insurers to </a:t>
            </a:r>
            <a:r>
              <a:rPr lang="en-US" dirty="0" smtClean="0"/>
              <a:t>retro-bill </a:t>
            </a:r>
            <a:r>
              <a:rPr lang="en-US" dirty="0"/>
              <a:t>the initial encounters to 				reimburse at a higher rate.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Video Visits</a:t>
            </a:r>
            <a:r>
              <a:rPr lang="en-US" dirty="0"/>
              <a:t>	Bill at the same rate as an in-person clinic visit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Most insures allow for on demand telemedicine 				visits as they are generally less expensive visits.</a:t>
            </a:r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23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Telemedicine has the ability to transform our practice.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Inservice Education for providers, staff and patients will make appointments easier to navigate. 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Open opportunities for clinical growth and access to patients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Wider spread of use will allow more conditions to be seen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Population that embraces technology is at the forefront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/>
              <a:t>Training and Education is vital for patients that has difficulty utilizing current </a:t>
            </a:r>
            <a:r>
              <a:rPr lang="en-US" dirty="0" smtClean="0"/>
              <a:t>technology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dirty="0" smtClean="0"/>
              <a:t>Opportunities for training in different work skills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endParaRPr lang="en-US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9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imagem pode conter: 12 pessoas">
            <a:extLst>
              <a:ext uri="{FF2B5EF4-FFF2-40B4-BE49-F238E27FC236}">
                <a16:creationId xmlns="" xmlns:a16="http://schemas.microsoft.com/office/drawing/2014/main" id="{82393F91-4E40-4599-B882-89226960A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7689" r="10831" b="4049"/>
          <a:stretch/>
        </p:blipFill>
        <p:spPr bwMode="auto">
          <a:xfrm>
            <a:off x="1901728" y="527323"/>
            <a:ext cx="7999597" cy="60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3AA9D5-61A1-4C4D-9E97-690DE00C8705}"/>
              </a:ext>
            </a:extLst>
          </p:cNvPr>
          <p:cNvSpPr txBox="1"/>
          <p:nvPr/>
        </p:nvSpPr>
        <p:spPr>
          <a:xfrm>
            <a:off x="2784143" y="2879678"/>
            <a:ext cx="7704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1365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3"/>
            <a:ext cx="8229600" cy="1219200"/>
          </a:xfrm>
        </p:spPr>
        <p:txBody>
          <a:bodyPr/>
          <a:lstStyle/>
          <a:p>
            <a:r>
              <a:rPr lang="en-US" b="1" dirty="0">
                <a:solidFill>
                  <a:srgbClr val="013A81"/>
                </a:solidFill>
                <a:effectLst/>
              </a:rPr>
              <a:t>Financial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relevant financial disclosures.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98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Warning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Videotaping </a:t>
            </a:r>
            <a:r>
              <a:rPr lang="en-US" dirty="0"/>
              <a:t>or taking pictures of the slides </a:t>
            </a:r>
            <a:r>
              <a:rPr lang="en-US" dirty="0" smtClean="0"/>
              <a:t>associated with this presentation is </a:t>
            </a:r>
            <a:r>
              <a:rPr lang="en-US" dirty="0"/>
              <a:t>prohibited.  The information on the slides is copyrighted and cannot be used without permission and author attribution.</a:t>
            </a:r>
          </a:p>
        </p:txBody>
      </p:sp>
    </p:spTree>
    <p:extLst>
      <p:ext uri="{BB962C8B-B14F-4D97-AF65-F5344CB8AC3E}">
        <p14:creationId xmlns:p14="http://schemas.microsoft.com/office/powerpoint/2010/main" val="72478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018103"/>
            <a:ext cx="8654323" cy="5195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0179" y="6378059"/>
            <a:ext cx="376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https://coronavirus.jhu.edu/map.html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0587" y="1409701"/>
            <a:ext cx="2602299" cy="2105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June 5,2020</a:t>
            </a:r>
          </a:p>
          <a:p>
            <a:endParaRPr lang="en-US" dirty="0"/>
          </a:p>
          <a:p>
            <a:r>
              <a:rPr lang="en-US" b="1" dirty="0"/>
              <a:t>TOTAL CASES</a:t>
            </a:r>
          </a:p>
          <a:p>
            <a:r>
              <a:rPr lang="en-US" dirty="0"/>
              <a:t>1,862,656</a:t>
            </a:r>
          </a:p>
          <a:p>
            <a:endParaRPr lang="en-US" dirty="0"/>
          </a:p>
          <a:p>
            <a:r>
              <a:rPr lang="en-US" b="1" dirty="0"/>
              <a:t>TOTAL DEATHS</a:t>
            </a:r>
          </a:p>
          <a:p>
            <a:r>
              <a:rPr lang="en-US" dirty="0"/>
              <a:t>108,064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588" y="1035011"/>
            <a:ext cx="2602299" cy="37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363" y="3680341"/>
            <a:ext cx="3867986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3023" b="79856"/>
          <a:stretch/>
        </p:blipFill>
        <p:spPr>
          <a:xfrm>
            <a:off x="6781801" y="4827008"/>
            <a:ext cx="2762250" cy="802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3023" b="79856"/>
          <a:stretch/>
        </p:blipFill>
        <p:spPr>
          <a:xfrm>
            <a:off x="0" y="0"/>
            <a:ext cx="12192000" cy="6844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61962"/>
            <a:ext cx="8191500" cy="593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3023" b="79856"/>
          <a:stretch/>
        </p:blipFill>
        <p:spPr>
          <a:xfrm>
            <a:off x="2857501" y="3909785"/>
            <a:ext cx="2762250" cy="802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8951" y="3952519"/>
            <a:ext cx="27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Risk of acquired infection</a:t>
            </a:r>
          </a:p>
          <a:p>
            <a:r>
              <a:rPr lang="en-US" b="1" dirty="0">
                <a:solidFill>
                  <a:srgbClr val="C00000"/>
                </a:solidFill>
              </a:rPr>
              <a:t>Risk of transmission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83023" b="79856"/>
          <a:stretch/>
        </p:blipFill>
        <p:spPr>
          <a:xfrm>
            <a:off x="6591301" y="4948010"/>
            <a:ext cx="2762250" cy="719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1" y="5060847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Risk from interrupted care</a:t>
            </a:r>
          </a:p>
        </p:txBody>
      </p:sp>
    </p:spTree>
    <p:extLst>
      <p:ext uri="{BB962C8B-B14F-4D97-AF65-F5344CB8AC3E}">
        <p14:creationId xmlns:p14="http://schemas.microsoft.com/office/powerpoint/2010/main" val="53068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Benefits of Telemedicine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Decreased risk of transmission</a:t>
            </a:r>
            <a:r>
              <a:rPr lang="en-US" dirty="0">
                <a:solidFill>
                  <a:srgbClr val="C00000"/>
                </a:solidFill>
              </a:rPr>
              <a:t>*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Advantages for patients:	</a:t>
            </a:r>
            <a:r>
              <a:rPr lang="en-US" dirty="0"/>
              <a:t>	Convenience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		Increased access 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Advantages for physicians:</a:t>
            </a:r>
            <a:r>
              <a:rPr lang="en-US" dirty="0"/>
              <a:t>	Lower no show rate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		Flexibility of space and time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		Higher patient satisfaction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Barriers: </a:t>
            </a:r>
            <a:r>
              <a:rPr lang="en-US" dirty="0"/>
              <a:t>				T</a:t>
            </a:r>
            <a:r>
              <a:rPr lang="en-US" sz="2400" dirty="0"/>
              <a:t>echnological unavailability/unfamiliarity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		Cognition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					Physical Limitations</a:t>
            </a:r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Limitations of Telemedicine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Limitation of neuromuscular examinations</a:t>
            </a:r>
            <a:r>
              <a:rPr lang="en-US" dirty="0">
                <a:solidFill>
                  <a:srgbClr val="C00000"/>
                </a:solidFill>
              </a:rPr>
              <a:t>*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Loss of personal interaction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Technological disruption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Delay in obtaining laboratory and neurodiagnostic tests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Limitations in performance of pulmonary </a:t>
            </a:r>
            <a:r>
              <a:rPr lang="en-US" dirty="0" smtClean="0"/>
              <a:t>function tests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/>
              <a:t>Possibility of breach of patient </a:t>
            </a:r>
            <a:r>
              <a:rPr lang="en-US" dirty="0" smtClean="0"/>
              <a:t>confidentiality</a:t>
            </a: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 smtClean="0"/>
              <a:t>Shortage/lack of computers with cameras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b="1" dirty="0" smtClean="0">
                <a:solidFill>
                  <a:srgbClr val="002060"/>
                </a:solidFill>
              </a:rPr>
              <a:t>Training &amp;Teaching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50"/>
              </a:spcBef>
              <a:buNone/>
            </a:pPr>
            <a:r>
              <a:rPr lang="en-US" dirty="0" smtClean="0"/>
              <a:t>New ways, some limitations of supervision, “Can be done”</a:t>
            </a:r>
            <a:endParaRPr lang="en-US" dirty="0"/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"/>
            <a:ext cx="8731490" cy="110114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Acuity Stratification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Acute			</a:t>
            </a:r>
            <a:r>
              <a:rPr lang="en-US" dirty="0"/>
              <a:t>e.g. Guillain-Barre Syndrome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Subacute			</a:t>
            </a:r>
            <a:r>
              <a:rPr lang="en-US" dirty="0"/>
              <a:t>e.g. Autoimmune myopathies/neuropathies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Chronic Relapsing	</a:t>
            </a:r>
            <a:r>
              <a:rPr lang="en-US" dirty="0"/>
              <a:t>e.g. Myasthenia syndromes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Chronic Progressive	</a:t>
            </a:r>
            <a:r>
              <a:rPr lang="en-US" dirty="0"/>
              <a:t>e.g. Motor neuron disorders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b="1" dirty="0">
                <a:solidFill>
                  <a:srgbClr val="002060"/>
                </a:solidFill>
              </a:rPr>
              <a:t>Chronic Stable		</a:t>
            </a:r>
            <a:r>
              <a:rPr lang="en-US" dirty="0"/>
              <a:t>e.g. Treated nutritional polyneuropathies</a:t>
            </a:r>
          </a:p>
        </p:txBody>
      </p:sp>
      <p:pic>
        <p:nvPicPr>
          <p:cNvPr id="4" name="Picture 4" descr="Kongreler | Medic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981" cy="1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725" y="4933950"/>
            <a:ext cx="11239500" cy="10572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231754"/>
            <a:ext cx="877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Everything is a shade of grey, please use your judgement</a:t>
            </a:r>
          </a:p>
        </p:txBody>
      </p:sp>
    </p:spTree>
    <p:extLst>
      <p:ext uri="{BB962C8B-B14F-4D97-AF65-F5344CB8AC3E}">
        <p14:creationId xmlns:p14="http://schemas.microsoft.com/office/powerpoint/2010/main" val="27350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493</Words>
  <Application>Microsoft Office PowerPoint</Application>
  <PresentationFormat>Widescreen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Futura Md</vt:lpstr>
      <vt:lpstr>Garamond</vt:lpstr>
      <vt:lpstr>Office Theme</vt:lpstr>
      <vt:lpstr>ACCREDITATION STATEMENT: The AANEM is accredited by the Accreditation Council for Continuing Medical Education (ACCME) to provide continuing medical education for physicians.  DISCLOSURE INFORMATION: No authors/planners of this activity had relevant conflicts of interest to disclose.  CREDIT DESIGNATION: The AANEM designates this enduring material for a maximum of 1.25 AMA PRA Category 1 Credits TM.  Physicians should claim only the credit commensurate with the extent of their participation in the activity. CEU credit is available for nonphysicians. Claim your CME at:  https://education.aanem.org/URL/Telehealth  </vt:lpstr>
      <vt:lpstr>Telehealth During COVID-19  Ghazala Hayat, MD</vt:lpstr>
      <vt:lpstr>Financial Disclosure</vt:lpstr>
      <vt:lpstr>Warning</vt:lpstr>
      <vt:lpstr>PowerPoint Presentation</vt:lpstr>
      <vt:lpstr>PowerPoint Presentation</vt:lpstr>
      <vt:lpstr>Benefits of Telemedicine</vt:lpstr>
      <vt:lpstr>Limitations of Telemedicine</vt:lpstr>
      <vt:lpstr>Acuity Stratification</vt:lpstr>
      <vt:lpstr>PowerPoint Presentation</vt:lpstr>
      <vt:lpstr>Differing State Laws</vt:lpstr>
      <vt:lpstr>Polling Question</vt:lpstr>
      <vt:lpstr>PowerPoint Presentation</vt:lpstr>
      <vt:lpstr>Polling Question</vt:lpstr>
      <vt:lpstr>PowerPoint Presentation</vt:lpstr>
      <vt:lpstr>Polling Question</vt:lpstr>
      <vt:lpstr>PowerPoint Presentation</vt:lpstr>
      <vt:lpstr>Consent For Telemedicine</vt:lpstr>
      <vt:lpstr>Recommendations</vt:lpstr>
      <vt:lpstr>Telemedicine Examination</vt:lpstr>
      <vt:lpstr>Telemedicine Examination</vt:lpstr>
      <vt:lpstr>Pearls For Efficiency of Telemedicine </vt:lpstr>
      <vt:lpstr>Reimbursement</vt:lpstr>
      <vt:lpstr>Conclusion</vt:lpstr>
      <vt:lpstr>PowerPoint Presentation</vt:lpstr>
    </vt:vector>
  </TitlesOfParts>
  <Company>SSM Health 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Quality Improvement  Council</dc:title>
  <dc:creator>037-2.NEURO04</dc:creator>
  <cp:lastModifiedBy>Shirlyn Adkins</cp:lastModifiedBy>
  <cp:revision>65</cp:revision>
  <dcterms:created xsi:type="dcterms:W3CDTF">2020-05-07T16:57:36Z</dcterms:created>
  <dcterms:modified xsi:type="dcterms:W3CDTF">2020-06-11T00:28:11Z</dcterms:modified>
</cp:coreProperties>
</file>