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handoutMasterIdLst>
    <p:handoutMasterId r:id="rId17"/>
  </p:handoutMasterIdLst>
  <p:sldIdLst>
    <p:sldId id="256" r:id="rId2"/>
    <p:sldId id="264" r:id="rId3"/>
    <p:sldId id="272" r:id="rId4"/>
    <p:sldId id="266" r:id="rId5"/>
    <p:sldId id="273" r:id="rId6"/>
    <p:sldId id="267" r:id="rId7"/>
    <p:sldId id="274" r:id="rId8"/>
    <p:sldId id="268" r:id="rId9"/>
    <p:sldId id="275" r:id="rId10"/>
    <p:sldId id="269" r:id="rId11"/>
    <p:sldId id="277" r:id="rId12"/>
    <p:sldId id="270" r:id="rId13"/>
    <p:sldId id="271"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A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3" autoAdjust="0"/>
    <p:restoredTop sz="94598" autoAdjust="0"/>
  </p:normalViewPr>
  <p:slideViewPr>
    <p:cSldViewPr>
      <p:cViewPr varScale="1">
        <p:scale>
          <a:sx n="81" d="100"/>
          <a:sy n="81" d="100"/>
        </p:scale>
        <p:origin x="653" y="5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9" d="100"/>
          <a:sy n="59" d="100"/>
        </p:scale>
        <p:origin x="300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9ECA01-7117-4A71-B35A-DC5C4263A76D}" type="datetimeFigureOut">
              <a:rPr lang="en-US" smtClean="0"/>
              <a:t>6/12/2020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2E4B85-39BC-416B-84A4-B2463CEB748F}" type="slidenum">
              <a:rPr lang="en-US" smtClean="0"/>
              <a:t>‹#›</a:t>
            </a:fld>
            <a:endParaRPr lang="en-US"/>
          </a:p>
        </p:txBody>
      </p:sp>
    </p:spTree>
    <p:extLst>
      <p:ext uri="{BB962C8B-B14F-4D97-AF65-F5344CB8AC3E}">
        <p14:creationId xmlns:p14="http://schemas.microsoft.com/office/powerpoint/2010/main" val="3704243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763B84-F18D-4B75-B8DC-58DC48AB020E}" type="datetimeFigureOut">
              <a:rPr lang="en-US" smtClean="0"/>
              <a:t>6/12/2020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15EFF8-52CD-4678-86CC-B4934BBBC21A}" type="slidenum">
              <a:rPr lang="en-US" smtClean="0"/>
              <a:t>‹#›</a:t>
            </a:fld>
            <a:endParaRPr lang="en-US"/>
          </a:p>
        </p:txBody>
      </p:sp>
    </p:spTree>
    <p:extLst>
      <p:ext uri="{BB962C8B-B14F-4D97-AF65-F5344CB8AC3E}">
        <p14:creationId xmlns:p14="http://schemas.microsoft.com/office/powerpoint/2010/main" val="1790014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www.aanem.org/resources"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gn="l">
              <a:lnSpc>
                <a:spcPct val="100000"/>
              </a:lnSpc>
              <a:defRPr sz="8000"/>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l">
              <a:buNone/>
              <a:defRPr sz="2400">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6"/>
          <p:cNvSpPr>
            <a:spLocks noGrp="1"/>
          </p:cNvSpPr>
          <p:nvPr>
            <p:ph type="dt" sz="half" idx="10"/>
          </p:nvPr>
        </p:nvSpPr>
        <p:spPr/>
        <p:txBody>
          <a:bodyPr/>
          <a:lstStyle/>
          <a:p>
            <a:fld id="{467AFDCD-B813-4BE9-9ECA-7E2D7530A548}" type="datetimeFigureOut">
              <a:rPr lang="en-US" smtClean="0"/>
              <a:t>6/12/2020</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effectLst/>
                <a:latin typeface="Futura Md" panose="020B0602020204020303"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tx1"/>
                </a:solidFill>
                <a:latin typeface="Garamond" panose="02020404030301010803" pitchFamily="18" charset="0"/>
              </a:defRPr>
            </a:lvl1pPr>
            <a:lvl2pPr>
              <a:defRPr>
                <a:solidFill>
                  <a:schemeClr val="tx1"/>
                </a:solidFill>
                <a:latin typeface="Garamond" panose="02020404030301010803" pitchFamily="18" charset="0"/>
              </a:defRPr>
            </a:lvl2pPr>
            <a:lvl3pPr>
              <a:defRPr>
                <a:solidFill>
                  <a:schemeClr val="tx1"/>
                </a:solidFill>
                <a:latin typeface="Garamond" panose="02020404030301010803" pitchFamily="18" charset="0"/>
              </a:defRPr>
            </a:lvl3pPr>
            <a:lvl4pPr>
              <a:defRPr>
                <a:solidFill>
                  <a:schemeClr val="tx1"/>
                </a:solidFill>
                <a:latin typeface="Garamond" panose="02020404030301010803" pitchFamily="18" charset="0"/>
              </a:defRPr>
            </a:lvl4pPr>
            <a:lvl5pPr>
              <a:defRPr>
                <a:solidFill>
                  <a:schemeClr val="tx1"/>
                </a:solidFill>
                <a:latin typeface="Garamond" panose="02020404030301010803"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67AFDCD-B813-4BE9-9ECA-7E2D7530A548}"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lvl1pPr>
              <a:defRPr>
                <a:effectLst/>
                <a:latin typeface="Futura Md" panose="020B0602020204020303"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274641"/>
            <a:ext cx="8026400" cy="5851525"/>
          </a:xfrm>
        </p:spPr>
        <p:txBody>
          <a:bodyPr vert="eaVert"/>
          <a:lstStyle>
            <a:lvl1pPr>
              <a:defRPr>
                <a:solidFill>
                  <a:schemeClr val="tx1"/>
                </a:solidFill>
                <a:latin typeface="Garamond" panose="02020404030301010803" pitchFamily="18" charset="0"/>
              </a:defRPr>
            </a:lvl1pPr>
            <a:lvl2pPr>
              <a:defRPr>
                <a:solidFill>
                  <a:schemeClr val="tx1"/>
                </a:solidFill>
                <a:latin typeface="Garamond" panose="02020404030301010803" pitchFamily="18" charset="0"/>
              </a:defRPr>
            </a:lvl2pPr>
            <a:lvl3pPr>
              <a:defRPr>
                <a:solidFill>
                  <a:schemeClr val="tx1"/>
                </a:solidFill>
                <a:latin typeface="Garamond" panose="02020404030301010803" pitchFamily="18" charset="0"/>
              </a:defRPr>
            </a:lvl3pPr>
            <a:lvl4pPr>
              <a:defRPr>
                <a:solidFill>
                  <a:schemeClr val="tx1"/>
                </a:solidFill>
                <a:latin typeface="Garamond" panose="02020404030301010803" pitchFamily="18" charset="0"/>
              </a:defRPr>
            </a:lvl4pPr>
            <a:lvl5pPr>
              <a:defRPr>
                <a:solidFill>
                  <a:schemeClr val="tx1"/>
                </a:solidFill>
                <a:latin typeface="Garamond" panose="02020404030301010803"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67AFDCD-B813-4BE9-9ECA-7E2D7530A548}"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81000"/>
            <a:ext cx="10972800" cy="1219200"/>
          </a:xfrm>
        </p:spPr>
        <p:txBody>
          <a:bodyPr/>
          <a:lstStyle>
            <a:lvl1pPr algn="l">
              <a:defRPr>
                <a:effectLst/>
                <a:latin typeface="Futura Md" panose="020B0602020204020303" pitchFamily="34" charset="0"/>
              </a:defRPr>
            </a:lvl1pPr>
          </a:lstStyle>
          <a:p>
            <a:r>
              <a:rPr lang="en-US" dirty="0" smtClean="0"/>
              <a:t>For access to:</a:t>
            </a:r>
            <a:endParaRPr lang="en-US" dirty="0"/>
          </a:p>
        </p:txBody>
      </p:sp>
      <p:sp>
        <p:nvSpPr>
          <p:cNvPr id="3" name="Date Placeholder 2"/>
          <p:cNvSpPr>
            <a:spLocks noGrp="1"/>
          </p:cNvSpPr>
          <p:nvPr>
            <p:ph type="dt" sz="half" idx="10"/>
          </p:nvPr>
        </p:nvSpPr>
        <p:spPr/>
        <p:txBody>
          <a:bodyPr/>
          <a:lstStyle/>
          <a:p>
            <a:fld id="{467AFDCD-B813-4BE9-9ECA-7E2D7530A548}" type="datetimeFigureOut">
              <a:rPr lang="en-US" smtClean="0"/>
              <a:t>6/12/2020</a:t>
            </a:fld>
            <a:endParaRPr lang="en-US"/>
          </a:p>
        </p:txBody>
      </p:sp>
      <p:sp>
        <p:nvSpPr>
          <p:cNvPr id="4" name="Footer Placeholder 3"/>
          <p:cNvSpPr>
            <a:spLocks noGrp="1"/>
          </p:cNvSpPr>
          <p:nvPr>
            <p:ph type="ftr" sz="quarter" idx="11"/>
          </p:nvPr>
        </p:nvSpPr>
        <p:spPr/>
        <p:txBody>
          <a:bodyPr/>
          <a:lstStyle/>
          <a:p>
            <a:endParaRPr lang="en-US"/>
          </a:p>
        </p:txBody>
      </p:sp>
      <p:sp>
        <p:nvSpPr>
          <p:cNvPr id="7" name="TextBox 6"/>
          <p:cNvSpPr txBox="1"/>
          <p:nvPr userDrawn="1"/>
        </p:nvSpPr>
        <p:spPr>
          <a:xfrm>
            <a:off x="609600" y="1752602"/>
            <a:ext cx="10972800" cy="3785652"/>
          </a:xfrm>
          <a:prstGeom prst="rect">
            <a:avLst/>
          </a:prstGeom>
          <a:noFill/>
        </p:spPr>
        <p:txBody>
          <a:bodyPr wrap="square" rtlCol="0">
            <a:spAutoFit/>
          </a:bodyPr>
          <a:lstStyle/>
          <a:p>
            <a:pPr marL="342891" marR="0" lvl="0" indent="-342891" algn="l" defTabSz="914377"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Garamond" panose="02020404030301010803" pitchFamily="18" charset="0"/>
                <a:ea typeface="+mn-ea"/>
                <a:cs typeface="+mn-cs"/>
              </a:rPr>
              <a:t>Claiming CME</a:t>
            </a:r>
          </a:p>
          <a:p>
            <a:pPr marL="342891" marR="0" lvl="0" indent="-342891" algn="l" defTabSz="914377"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Garamond" panose="02020404030301010803" pitchFamily="18" charset="0"/>
                <a:ea typeface="+mn-ea"/>
                <a:cs typeface="+mn-cs"/>
              </a:rPr>
              <a:t>Course and Plenary Presentations</a:t>
            </a:r>
          </a:p>
          <a:p>
            <a:pPr marL="342891" marR="0" lvl="0" indent="-342891" algn="l" defTabSz="914377"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Garamond" panose="02020404030301010803" pitchFamily="18" charset="0"/>
              <a:ea typeface="+mn-ea"/>
              <a:cs typeface="+mn-cs"/>
            </a:endParaRPr>
          </a:p>
          <a:p>
            <a:pPr marL="0" marR="0" lvl="1" indent="0" algn="l" defTabSz="914377" rtl="0" eaLnBrk="1" fontAlgn="auto" latinLnBrk="0" hangingPunct="1">
              <a:lnSpc>
                <a:spcPct val="100000"/>
              </a:lnSpc>
              <a:spcBef>
                <a:spcPct val="20000"/>
              </a:spcBef>
              <a:spcAft>
                <a:spcPts val="0"/>
              </a:spcAft>
              <a:buClrTx/>
              <a:buSzTx/>
              <a:buFont typeface="Courier New" pitchFamily="49" charset="0"/>
              <a:buNone/>
              <a:tabLst/>
              <a:defRPr/>
            </a:pPr>
            <a:r>
              <a:rPr kumimoji="0" lang="en-US" sz="2400" b="0" i="0" u="none" strike="noStrike" kern="1200" cap="none" spc="0" normalizeH="0" baseline="0" noProof="0" dirty="0" smtClean="0">
                <a:ln>
                  <a:noFill/>
                </a:ln>
                <a:solidFill>
                  <a:schemeClr val="tx1"/>
                </a:solidFill>
                <a:effectLst/>
                <a:uLnTx/>
                <a:uFillTx/>
                <a:latin typeface="Garamond" panose="02020404030301010803" pitchFamily="18" charset="0"/>
                <a:ea typeface="+mn-ea"/>
                <a:cs typeface="+mn-cs"/>
              </a:rPr>
              <a:t>Visit: </a:t>
            </a:r>
            <a:r>
              <a:rPr kumimoji="0" lang="en-US" sz="2400" b="0" i="0" u="none" strike="noStrike" kern="1200" cap="none" spc="0" normalizeH="0" baseline="0" noProof="0" dirty="0" smtClean="0">
                <a:ln>
                  <a:noFill/>
                </a:ln>
                <a:solidFill>
                  <a:schemeClr val="tx1"/>
                </a:solidFill>
                <a:effectLst/>
                <a:uLnTx/>
                <a:uFillTx/>
                <a:latin typeface="Garamond" panose="02020404030301010803" pitchFamily="18" charset="0"/>
                <a:ea typeface="+mn-ea"/>
                <a:cs typeface="+mn-cs"/>
                <a:hlinkClick r:id="rId2"/>
              </a:rPr>
              <a:t>www.aanem.org/resources</a:t>
            </a:r>
            <a:endParaRPr kumimoji="0" lang="en-US" sz="2400" b="0" i="0" u="none" strike="noStrike" kern="1200" cap="none" spc="0" normalizeH="0" baseline="0" noProof="0" dirty="0" smtClean="0">
              <a:ln>
                <a:noFill/>
              </a:ln>
              <a:solidFill>
                <a:schemeClr val="tx1"/>
              </a:solidFill>
              <a:effectLst/>
              <a:uLnTx/>
              <a:uFillTx/>
              <a:latin typeface="Garamond" panose="02020404030301010803" pitchFamily="18" charset="0"/>
              <a:ea typeface="+mn-ea"/>
              <a:cs typeface="+mn-cs"/>
            </a:endParaRPr>
          </a:p>
          <a:p>
            <a:pPr marL="0" marR="0" lvl="0" indent="0" algn="l" defTabSz="914377"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solidFill>
              <a:effectLst/>
              <a:uLnTx/>
              <a:uFillTx/>
              <a:latin typeface="Garamond" panose="02020404030301010803" pitchFamily="18" charset="0"/>
              <a:ea typeface="+mn-ea"/>
              <a:cs typeface="+mn-cs"/>
            </a:endParaRPr>
          </a:p>
          <a:p>
            <a:pPr marL="0" marR="0" lvl="0" indent="0" algn="l" defTabSz="914377"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Garamond" panose="02020404030301010803" pitchFamily="18" charset="0"/>
                <a:ea typeface="+mn-ea"/>
                <a:cs typeface="+mn-cs"/>
              </a:rPr>
              <a:t>Record your attendance hours after each session or do it all at once after the meeting is complete! Credit not recorded by December 15, 2019 will not be reported to ABPN and ABPMR. The AANEM will report ALL Annual Meeting attendees’ credit to ABPN and ABPMR by December, 31, 2019.</a:t>
            </a:r>
            <a:endParaRPr kumimoji="0" lang="en-US" sz="2400" b="0" i="0" u="none" strike="noStrike" kern="1200" cap="none" spc="0" normalizeH="0" baseline="0" noProof="0" dirty="0">
              <a:ln>
                <a:noFill/>
              </a:ln>
              <a:solidFill>
                <a:schemeClr val="tx1"/>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428081899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pic>
        <p:nvPicPr>
          <p:cNvPr id="6" name="Picture 4" descr="P:\DOC\Media\Logos\AANEM\AANEM Logo Transparent Background.png"/>
          <p:cNvPicPr>
            <a:picLocks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307080" y="990601"/>
            <a:ext cx="5578109" cy="2419120"/>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p:cNvSpPr>
          <p:nvPr>
            <p:ph type="ctrTitle"/>
          </p:nvPr>
        </p:nvSpPr>
        <p:spPr>
          <a:xfrm>
            <a:off x="914400" y="3733803"/>
            <a:ext cx="10363200" cy="1546225"/>
          </a:xfrm>
        </p:spPr>
        <p:txBody>
          <a:bodyPr/>
          <a:lstStyle>
            <a:lvl1pPr>
              <a:defRPr>
                <a:effectLst/>
                <a:latin typeface="Futura Md" panose="020B0602020204020303" pitchFamily="34" charset="0"/>
              </a:defRPr>
            </a:lvl1pPr>
          </a:lstStyle>
          <a:p>
            <a:pPr algn="l"/>
            <a:endParaRPr lang="en-US" sz="5400" dirty="0">
              <a:latin typeface="Garamond" panose="02020404030301010803" pitchFamily="18" charset="0"/>
            </a:endParaRPr>
          </a:p>
        </p:txBody>
      </p:sp>
      <p:sp>
        <p:nvSpPr>
          <p:cNvPr id="9" name="Subtitle 2"/>
          <p:cNvSpPr>
            <a:spLocks noGrp="1"/>
          </p:cNvSpPr>
          <p:nvPr>
            <p:ph type="subTitle" idx="1"/>
          </p:nvPr>
        </p:nvSpPr>
        <p:spPr>
          <a:xfrm>
            <a:off x="914400" y="5410200"/>
            <a:ext cx="10363200" cy="914400"/>
          </a:xfrm>
        </p:spPr>
        <p:txBody>
          <a:bodyPr>
            <a:normAutofit/>
          </a:bodyPr>
          <a:lstStyle>
            <a:lvl1pPr marL="0" indent="0">
              <a:buFontTx/>
              <a:buNone/>
              <a:defRPr>
                <a:solidFill>
                  <a:schemeClr val="tx1"/>
                </a:solidFill>
                <a:latin typeface="Garamond" panose="02020404030301010803" pitchFamily="18" charset="0"/>
              </a:defRPr>
            </a:lvl1pPr>
          </a:lstStyle>
          <a:p>
            <a:pPr algn="l"/>
            <a:endParaRPr lang="en-US" sz="2000" dirty="0">
              <a:solidFill>
                <a:schemeClr val="tx1">
                  <a:lumMod val="65000"/>
                  <a:lumOff val="35000"/>
                </a:schemeClr>
              </a:solidFill>
              <a:latin typeface="Futura Md" panose="020B0602020204020303" pitchFamily="34" charset="0"/>
            </a:endParaRPr>
          </a:p>
        </p:txBody>
      </p:sp>
    </p:spTree>
    <p:extLst>
      <p:ext uri="{BB962C8B-B14F-4D97-AF65-F5344CB8AC3E}">
        <p14:creationId xmlns:p14="http://schemas.microsoft.com/office/powerpoint/2010/main" val="30976276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effectLst/>
                <a:latin typeface="Futura Md" panose="020B06020202040203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latin typeface="Garamond" panose="02020404030301010803" pitchFamily="18" charset="0"/>
              </a:defRPr>
            </a:lvl1pPr>
            <a:lvl2pPr>
              <a:defRPr>
                <a:solidFill>
                  <a:schemeClr val="tx1"/>
                </a:solidFill>
                <a:latin typeface="Garamond" panose="02020404030301010803" pitchFamily="18" charset="0"/>
              </a:defRPr>
            </a:lvl2pPr>
            <a:lvl3pPr>
              <a:defRPr>
                <a:solidFill>
                  <a:schemeClr val="tx1"/>
                </a:solidFill>
                <a:latin typeface="Garamond" panose="02020404030301010803" pitchFamily="18" charset="0"/>
              </a:defRPr>
            </a:lvl3pPr>
            <a:lvl4pPr>
              <a:defRPr>
                <a:solidFill>
                  <a:schemeClr val="tx1"/>
                </a:solidFill>
                <a:latin typeface="Garamond" panose="02020404030301010803" pitchFamily="18" charset="0"/>
              </a:defRPr>
            </a:lvl4pPr>
            <a:lvl5pPr>
              <a:defRPr>
                <a:solidFill>
                  <a:schemeClr val="tx1"/>
                </a:solidFill>
                <a:latin typeface="Garamond" panose="02020404030301010803" pitchFamily="18" charset="0"/>
              </a:defRPr>
            </a:lvl5pPr>
            <a:lvl6pPr>
              <a:defRPr/>
            </a:lvl6pPr>
            <a:lvl7pPr>
              <a:defRPr/>
            </a:lvl7pPr>
            <a:lvl8pPr>
              <a:defRPr/>
            </a:lvl8pPr>
            <a:lvl9pPr>
              <a:buFont typeface="Arial" pitchFamily="34" charset="0"/>
              <a:buChar cha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Footer Placeholder 4"/>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3"/>
            <a:ext cx="10363200" cy="2505075"/>
          </a:xfrm>
        </p:spPr>
        <p:txBody>
          <a:bodyPr anchor="b"/>
          <a:lstStyle>
            <a:lvl1pPr algn="l" defTabSz="914377" rtl="0" eaLnBrk="1" latinLnBrk="0" hangingPunct="1">
              <a:lnSpc>
                <a:spcPct val="100000"/>
              </a:lnSpc>
              <a:spcBef>
                <a:spcPct val="0"/>
              </a:spcBef>
              <a:buNone/>
              <a:defRPr lang="en-US" sz="4800" kern="1200" dirty="0" smtClean="0">
                <a:solidFill>
                  <a:schemeClr val="tx2"/>
                </a:solidFill>
                <a:effectLst/>
                <a:latin typeface="Futura Md" panose="020B0602020204020303" pitchFamily="34" charset="0"/>
                <a:ea typeface="+mj-ea"/>
                <a:cs typeface="+mj-cs"/>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963084" y="4068766"/>
            <a:ext cx="10363200" cy="1131887"/>
          </a:xfrm>
        </p:spPr>
        <p:txBody>
          <a:bodyPr anchor="t">
            <a:normAutofit/>
          </a:bodyPr>
          <a:lstStyle>
            <a:lvl1pPr marL="0" indent="0" algn="l">
              <a:buNone/>
              <a:defRPr sz="2400">
                <a:solidFill>
                  <a:schemeClr val="tx1"/>
                </a:solidFill>
                <a:latin typeface="Garamond" panose="02020404030301010803" pitchFamily="18"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467AFDCD-B813-4BE9-9ECA-7E2D7530A548}"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5728972"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effectLst/>
                <a:latin typeface="Futura Md" panose="020B0602020204020303" pitchFamily="34" charset="0"/>
              </a:defRPr>
            </a:lvl1pPr>
          </a:lstStyle>
          <a:p>
            <a:r>
              <a:rPr lang="en-US" dirty="0" smtClean="0"/>
              <a:t>Click to edit Master title style</a:t>
            </a:r>
            <a:endParaRPr lang="en-US" dirty="0"/>
          </a:p>
        </p:txBody>
      </p:sp>
      <p:sp>
        <p:nvSpPr>
          <p:cNvPr id="4" name="Content Placeholder 3"/>
          <p:cNvSpPr>
            <a:spLocks noGrp="1"/>
          </p:cNvSpPr>
          <p:nvPr>
            <p:ph sz="half" idx="2"/>
          </p:nvPr>
        </p:nvSpPr>
        <p:spPr>
          <a:xfrm>
            <a:off x="6197600" y="1600203"/>
            <a:ext cx="5384800" cy="4525963"/>
          </a:xfrm>
        </p:spPr>
        <p:txBody>
          <a:bodyPr/>
          <a:lstStyle>
            <a:lvl1pPr>
              <a:defRPr sz="2400">
                <a:solidFill>
                  <a:schemeClr val="tx1"/>
                </a:solidFill>
                <a:latin typeface="Garamond" panose="02020404030301010803" pitchFamily="18" charset="0"/>
              </a:defRPr>
            </a:lvl1pPr>
            <a:lvl2pPr>
              <a:defRPr sz="1600">
                <a:solidFill>
                  <a:schemeClr val="tx1"/>
                </a:solidFill>
                <a:latin typeface="Garamond" panose="02020404030301010803" pitchFamily="18" charset="0"/>
              </a:defRPr>
            </a:lvl2pPr>
            <a:lvl3pPr>
              <a:defRPr sz="1600">
                <a:solidFill>
                  <a:schemeClr val="tx1"/>
                </a:solidFill>
                <a:latin typeface="Garamond" panose="02020404030301010803" pitchFamily="18" charset="0"/>
              </a:defRPr>
            </a:lvl3pPr>
            <a:lvl4pPr>
              <a:defRPr sz="1600">
                <a:solidFill>
                  <a:schemeClr val="tx1"/>
                </a:solidFill>
                <a:latin typeface="Garamond" panose="02020404030301010803" pitchFamily="18" charset="0"/>
              </a:defRPr>
            </a:lvl4pPr>
            <a:lvl5pPr>
              <a:defRPr sz="1600">
                <a:solidFill>
                  <a:schemeClr val="tx1"/>
                </a:solidFill>
                <a:latin typeface="Garamond" panose="02020404030301010803" pitchFamily="18"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Date Placeholder 4"/>
          <p:cNvSpPr>
            <a:spLocks noGrp="1"/>
          </p:cNvSpPr>
          <p:nvPr>
            <p:ph type="dt" sz="half" idx="10"/>
          </p:nvPr>
        </p:nvSpPr>
        <p:spPr/>
        <p:txBody>
          <a:bodyPr/>
          <a:lstStyle/>
          <a:p>
            <a:fld id="{467AFDCD-B813-4BE9-9ECA-7E2D7530A548}" type="datetimeFigureOut">
              <a:rPr lang="en-US" smtClean="0"/>
              <a:t>6/12/2020</a:t>
            </a:fld>
            <a:endParaRPr lang="en-US"/>
          </a:p>
        </p:txBody>
      </p:sp>
      <p:sp>
        <p:nvSpPr>
          <p:cNvPr id="6" name="Footer Placeholder 5"/>
          <p:cNvSpPr>
            <a:spLocks noGrp="1"/>
          </p:cNvSpPr>
          <p:nvPr>
            <p:ph type="ftr" sz="quarter" idx="11"/>
          </p:nvPr>
        </p:nvSpPr>
        <p:spPr/>
        <p:txBody>
          <a:bodyPr/>
          <a:lstStyle/>
          <a:p>
            <a:endParaRPr lang="en-US"/>
          </a:p>
        </p:txBody>
      </p:sp>
      <p:sp>
        <p:nvSpPr>
          <p:cNvPr id="9" name="Content Placeholder 8"/>
          <p:cNvSpPr>
            <a:spLocks noGrp="1"/>
          </p:cNvSpPr>
          <p:nvPr>
            <p:ph sz="quarter" idx="13"/>
          </p:nvPr>
        </p:nvSpPr>
        <p:spPr>
          <a:xfrm>
            <a:off x="487680" y="1600200"/>
            <a:ext cx="5388864" cy="4526280"/>
          </a:xfrm>
        </p:spPr>
        <p:txBody>
          <a:bodyPr/>
          <a:lstStyle>
            <a:lvl1pPr>
              <a:defRPr>
                <a:solidFill>
                  <a:schemeClr val="tx1"/>
                </a:solidFill>
                <a:latin typeface="Garamond" panose="02020404030301010803" pitchFamily="18" charset="0"/>
              </a:defRPr>
            </a:lvl1pPr>
            <a:lvl2pPr>
              <a:defRPr>
                <a:solidFill>
                  <a:schemeClr val="tx1"/>
                </a:solidFill>
                <a:latin typeface="Garamond" panose="02020404030301010803" pitchFamily="18" charset="0"/>
              </a:defRPr>
            </a:lvl2pPr>
            <a:lvl3pPr>
              <a:defRPr>
                <a:solidFill>
                  <a:schemeClr val="tx1"/>
                </a:solidFill>
                <a:latin typeface="Garamond" panose="02020404030301010803" pitchFamily="18" charset="0"/>
              </a:defRPr>
            </a:lvl3pPr>
            <a:lvl4pPr>
              <a:defRPr>
                <a:solidFill>
                  <a:schemeClr val="tx1"/>
                </a:solidFill>
                <a:latin typeface="Garamond" panose="02020404030301010803" pitchFamily="18" charset="0"/>
              </a:defRPr>
            </a:lvl4pPr>
            <a:lvl5pPr>
              <a:defRPr>
                <a:solidFill>
                  <a:schemeClr val="tx1"/>
                </a:solidFill>
                <a:latin typeface="Garamond" panose="02020404030301010803"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effectLst/>
                <a:latin typeface="Futura Md" panose="020B0602020204020303"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solidFill>
                  <a:schemeClr val="tx1"/>
                </a:solidFill>
                <a:latin typeface="Garamond" panose="02020404030301010803" pitchFamily="18"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6197602" y="1600200"/>
            <a:ext cx="5389033" cy="609600"/>
          </a:xfrm>
        </p:spPr>
        <p:txBody>
          <a:bodyPr anchor="b">
            <a:noAutofit/>
          </a:bodyPr>
          <a:lstStyle>
            <a:lvl1pPr marL="0" indent="0" algn="ctr">
              <a:buNone/>
              <a:defRPr sz="2400" b="0">
                <a:solidFill>
                  <a:schemeClr val="tx1"/>
                </a:solidFill>
                <a:latin typeface="Garamond" panose="02020404030301010803" pitchFamily="18"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7" name="Date Placeholder 6"/>
          <p:cNvSpPr>
            <a:spLocks noGrp="1"/>
          </p:cNvSpPr>
          <p:nvPr>
            <p:ph type="dt" sz="half" idx="10"/>
          </p:nvPr>
        </p:nvSpPr>
        <p:spPr/>
        <p:txBody>
          <a:bodyPr/>
          <a:lstStyle/>
          <a:p>
            <a:fld id="{467AFDCD-B813-4BE9-9ECA-7E2D7530A548}" type="datetimeFigureOut">
              <a:rPr lang="en-US" smtClean="0"/>
              <a:t>6/12/2020</a:t>
            </a:fld>
            <a:endParaRPr lang="en-US"/>
          </a:p>
        </p:txBody>
      </p:sp>
      <p:sp>
        <p:nvSpPr>
          <p:cNvPr id="8" name="Footer Placeholder 7"/>
          <p:cNvSpPr>
            <a:spLocks noGrp="1"/>
          </p:cNvSpPr>
          <p:nvPr>
            <p:ph type="ftr" sz="quarter" idx="11"/>
          </p:nvPr>
        </p:nvSpPr>
        <p:spPr/>
        <p:txBody>
          <a:bodyPr/>
          <a:lstStyle/>
          <a:p>
            <a:endParaRPr lang="en-US"/>
          </a:p>
        </p:txBody>
      </p:sp>
      <p:sp>
        <p:nvSpPr>
          <p:cNvPr id="11" name="Content Placeholder 10"/>
          <p:cNvSpPr>
            <a:spLocks noGrp="1"/>
          </p:cNvSpPr>
          <p:nvPr>
            <p:ph sz="quarter" idx="13"/>
          </p:nvPr>
        </p:nvSpPr>
        <p:spPr>
          <a:xfrm>
            <a:off x="609600" y="2212848"/>
            <a:ext cx="5388864" cy="3913632"/>
          </a:xfrm>
        </p:spPr>
        <p:txBody>
          <a:bodyPr/>
          <a:lstStyle>
            <a:lvl1pPr>
              <a:defRPr>
                <a:solidFill>
                  <a:schemeClr val="tx1"/>
                </a:solidFill>
                <a:latin typeface="Garamond" panose="02020404030301010803" pitchFamily="18" charset="0"/>
              </a:defRPr>
            </a:lvl1pPr>
            <a:lvl2pPr>
              <a:defRPr>
                <a:solidFill>
                  <a:schemeClr val="tx1"/>
                </a:solidFill>
                <a:latin typeface="Garamond" panose="02020404030301010803" pitchFamily="18" charset="0"/>
              </a:defRPr>
            </a:lvl2pPr>
            <a:lvl3pPr>
              <a:defRPr>
                <a:solidFill>
                  <a:schemeClr val="tx1"/>
                </a:solidFill>
                <a:latin typeface="Garamond" panose="02020404030301010803" pitchFamily="18" charset="0"/>
              </a:defRPr>
            </a:lvl3pPr>
            <a:lvl4pPr>
              <a:defRPr>
                <a:solidFill>
                  <a:schemeClr val="tx1"/>
                </a:solidFill>
                <a:latin typeface="Garamond" panose="02020404030301010803" pitchFamily="18" charset="0"/>
              </a:defRPr>
            </a:lvl4pPr>
            <a:lvl5pPr>
              <a:defRPr>
                <a:solidFill>
                  <a:schemeClr val="tx1"/>
                </a:solidFill>
                <a:latin typeface="Garamond" panose="02020404030301010803"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6230112" y="2212851"/>
            <a:ext cx="5388864" cy="3913187"/>
          </a:xfrm>
        </p:spPr>
        <p:txBody>
          <a:bodyPr/>
          <a:lstStyle>
            <a:lvl1pPr>
              <a:defRPr>
                <a:solidFill>
                  <a:schemeClr val="tx1"/>
                </a:solidFill>
                <a:latin typeface="Garamond" panose="02020404030301010803" pitchFamily="18" charset="0"/>
              </a:defRPr>
            </a:lvl1pPr>
            <a:lvl2pPr>
              <a:defRPr>
                <a:solidFill>
                  <a:schemeClr val="tx1"/>
                </a:solidFill>
                <a:latin typeface="Garamond" panose="02020404030301010803" pitchFamily="18" charset="0"/>
              </a:defRPr>
            </a:lvl2pPr>
            <a:lvl3pPr>
              <a:defRPr>
                <a:solidFill>
                  <a:schemeClr val="tx1"/>
                </a:solidFill>
                <a:latin typeface="Garamond" panose="02020404030301010803" pitchFamily="18" charset="0"/>
              </a:defRPr>
            </a:lvl3pPr>
            <a:lvl4pPr>
              <a:defRPr>
                <a:solidFill>
                  <a:schemeClr val="tx1"/>
                </a:solidFill>
                <a:latin typeface="Garamond" panose="02020404030301010803" pitchFamily="18" charset="0"/>
              </a:defRPr>
            </a:lvl4pPr>
            <a:lvl5pPr>
              <a:defRPr>
                <a:solidFill>
                  <a:schemeClr val="tx1"/>
                </a:solidFill>
                <a:latin typeface="Garamond" panose="02020404030301010803"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effectLst/>
                <a:latin typeface="Futura Md" panose="020B0602020204020303"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467AFDCD-B813-4BE9-9ECA-7E2D7530A548}" type="datetimeFigureOut">
              <a:rPr lang="en-US" smtClean="0"/>
              <a:t>6/12/2020</a:t>
            </a:fld>
            <a:endParaRPr lang="en-US"/>
          </a:p>
        </p:txBody>
      </p:sp>
      <p:sp>
        <p:nvSpPr>
          <p:cNvPr id="4" name="Footer Placeholder 3"/>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7AFDCD-B813-4BE9-9ECA-7E2D7530A548}" type="datetimeFigureOut">
              <a:rPr lang="en-US" smtClean="0"/>
              <a:t>6/12/2020</a:t>
            </a:fld>
            <a:endParaRPr lang="en-US"/>
          </a:p>
        </p:txBody>
      </p:sp>
      <p:sp>
        <p:nvSpPr>
          <p:cNvPr id="3" name="Footer Placeholder 2"/>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8" y="266700"/>
            <a:ext cx="4011084" cy="2095500"/>
          </a:xfrm>
        </p:spPr>
        <p:txBody>
          <a:bodyPr anchor="b"/>
          <a:lstStyle>
            <a:lvl1pPr algn="ctr">
              <a:lnSpc>
                <a:spcPct val="100000"/>
              </a:lnSpc>
              <a:defRPr sz="2800" b="0">
                <a:solidFill>
                  <a:schemeClr val="tx1"/>
                </a:solidFill>
                <a:effectLst>
                  <a:outerShdw blurRad="50800" dist="25400" dir="5400000" algn="t" rotWithShape="0">
                    <a:prstClr val="black">
                      <a:alpha val="25000"/>
                    </a:prstClr>
                  </a:outerShdw>
                </a:effectLst>
                <a:latin typeface="Futura Md" panose="020B06020202040203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958851" y="273053"/>
            <a:ext cx="6661151" cy="5853113"/>
          </a:xfrm>
        </p:spPr>
        <p:txBody>
          <a:bodyPr/>
          <a:lstStyle>
            <a:lvl1pPr>
              <a:defRPr sz="3200">
                <a:solidFill>
                  <a:schemeClr val="tx1"/>
                </a:solidFill>
                <a:latin typeface="Garamond" panose="02020404030301010803" pitchFamily="18" charset="0"/>
              </a:defRPr>
            </a:lvl1pPr>
            <a:lvl2pPr>
              <a:defRPr sz="2800">
                <a:solidFill>
                  <a:schemeClr val="tx1"/>
                </a:solidFill>
                <a:latin typeface="Garamond" panose="02020404030301010803" pitchFamily="18" charset="0"/>
              </a:defRPr>
            </a:lvl2pPr>
            <a:lvl3pPr>
              <a:defRPr sz="2400">
                <a:solidFill>
                  <a:schemeClr val="tx1"/>
                </a:solidFill>
                <a:latin typeface="Garamond" panose="02020404030301010803" pitchFamily="18" charset="0"/>
              </a:defRPr>
            </a:lvl3pPr>
            <a:lvl4pPr>
              <a:defRPr sz="2000">
                <a:solidFill>
                  <a:schemeClr val="tx1"/>
                </a:solidFill>
                <a:latin typeface="Garamond" panose="02020404030301010803" pitchFamily="18" charset="0"/>
              </a:defRPr>
            </a:lvl4pPr>
            <a:lvl5pPr>
              <a:defRPr sz="2000">
                <a:solidFill>
                  <a:schemeClr val="tx1"/>
                </a:solidFill>
                <a:latin typeface="Garamond" panose="02020404030301010803" pitchFamily="18"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876118" y="2438403"/>
            <a:ext cx="4011084" cy="3687763"/>
          </a:xfrm>
        </p:spPr>
        <p:txBody>
          <a:bodyPr>
            <a:normAutofit/>
          </a:bodyPr>
          <a:lstStyle>
            <a:lvl1pPr marL="0" indent="0" algn="ctr">
              <a:lnSpc>
                <a:spcPct val="125000"/>
              </a:lnSpc>
              <a:buNone/>
              <a:defRPr sz="1600">
                <a:solidFill>
                  <a:schemeClr val="tx1"/>
                </a:solidFill>
                <a:latin typeface="Garamond" panose="02020404030301010803" pitchFamily="18"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67AFDCD-B813-4BE9-9ECA-7E2D7530A548}" type="datetimeFigureOut">
              <a:rPr lang="en-US" smtClean="0"/>
              <a:t>6/12/2020</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6" y="228600"/>
            <a:ext cx="7615765" cy="895350"/>
          </a:xfrm>
        </p:spPr>
        <p:txBody>
          <a:bodyPr anchor="b"/>
          <a:lstStyle>
            <a:lvl1pPr algn="l">
              <a:lnSpc>
                <a:spcPct val="100000"/>
              </a:lnSpc>
              <a:defRPr sz="2800" b="0">
                <a:effectLst/>
                <a:latin typeface="Futura Md" panose="020B0602020204020303"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2010836"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solidFill>
                  <a:schemeClr val="tx1"/>
                </a:solidFill>
                <a:latin typeface="Garamond" panose="02020404030301010803" pitchFamily="18"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239436" y="5810250"/>
            <a:ext cx="7615765" cy="533400"/>
          </a:xfrm>
        </p:spPr>
        <p:txBody>
          <a:bodyPr>
            <a:normAutofit/>
          </a:bodyPr>
          <a:lstStyle>
            <a:lvl1pPr marL="0" indent="0" algn="ctr">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7AFDCD-B813-4BE9-9ECA-7E2D7530A548}" type="datetimeFigureOut">
              <a:rPr lang="en-US" smtClean="0"/>
              <a:t>6/12/2020</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8484463" y="6356353"/>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67AFDCD-B813-4BE9-9ECA-7E2D7530A548}" type="datetimeFigureOut">
              <a:rPr lang="en-US" smtClean="0"/>
              <a:t>6/12/2020</a:t>
            </a:fld>
            <a:endParaRPr lang="en-US"/>
          </a:p>
        </p:txBody>
      </p:sp>
      <p:sp>
        <p:nvSpPr>
          <p:cNvPr id="5" name="Footer Placeholder 4"/>
          <p:cNvSpPr>
            <a:spLocks noGrp="1"/>
          </p:cNvSpPr>
          <p:nvPr>
            <p:ph type="ftr" sz="quarter" idx="3"/>
          </p:nvPr>
        </p:nvSpPr>
        <p:spPr>
          <a:xfrm>
            <a:off x="878887" y="6356353"/>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10" name="Rectangle 9"/>
          <p:cNvSpPr/>
          <p:nvPr userDrawn="1"/>
        </p:nvSpPr>
        <p:spPr>
          <a:xfrm>
            <a:off x="0" y="0"/>
            <a:ext cx="12192000" cy="381000"/>
          </a:xfrm>
          <a:prstGeom prst="rect">
            <a:avLst/>
          </a:prstGeom>
          <a:solidFill>
            <a:srgbClr val="013A8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extBox 11"/>
          <p:cNvSpPr txBox="1"/>
          <p:nvPr userDrawn="1"/>
        </p:nvSpPr>
        <p:spPr>
          <a:xfrm>
            <a:off x="10668000" y="11668"/>
            <a:ext cx="2032000" cy="369332"/>
          </a:xfrm>
          <a:prstGeom prst="rect">
            <a:avLst/>
          </a:prstGeom>
          <a:noFill/>
        </p:spPr>
        <p:txBody>
          <a:bodyPr wrap="square" rtlCol="0">
            <a:spAutoFit/>
          </a:bodyPr>
          <a:lstStyle/>
          <a:p>
            <a:r>
              <a:rPr lang="en-US" sz="1800" dirty="0" smtClean="0">
                <a:solidFill>
                  <a:schemeClr val="bg1"/>
                </a:solidFill>
              </a:rPr>
              <a:t>2020</a:t>
            </a:r>
            <a:endParaRPr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timing>
    <p:tnLst>
      <p:par>
        <p:cTn id="1" dur="indefinite" restart="never" nodeType="tmRoot"/>
      </p:par>
    </p:tnLst>
  </p:timing>
  <p:txStyles>
    <p:titleStyle>
      <a:lvl1pPr algn="l" defTabSz="914377" rtl="0" eaLnBrk="1" latinLnBrk="0" hangingPunct="1">
        <a:lnSpc>
          <a:spcPts val="5800"/>
        </a:lnSpc>
        <a:spcBef>
          <a:spcPct val="0"/>
        </a:spcBef>
        <a:buNone/>
        <a:defRPr sz="5400" kern="1200">
          <a:solidFill>
            <a:schemeClr val="tx2"/>
          </a:solidFill>
          <a:effectLst/>
          <a:latin typeface="Futura Md" panose="020B0602020204020303" pitchFamily="34" charset="0"/>
          <a:ea typeface="+mj-ea"/>
          <a:cs typeface="+mj-cs"/>
        </a:defRPr>
      </a:lvl1pPr>
    </p:titleStyle>
    <p:bodyStyle>
      <a:lvl1pPr marL="342891" indent="-342891" algn="l" defTabSz="914377" rtl="0" eaLnBrk="1" latinLnBrk="0" hangingPunct="1">
        <a:spcBef>
          <a:spcPct val="20000"/>
        </a:spcBef>
        <a:buFont typeface="Arial" pitchFamily="34" charset="0"/>
        <a:buChar char="•"/>
        <a:defRPr sz="2400" kern="1200">
          <a:solidFill>
            <a:schemeClr val="tx1"/>
          </a:solidFill>
          <a:latin typeface="Futura Md" panose="020B0602020204020303" pitchFamily="34" charset="0"/>
          <a:ea typeface="+mn-ea"/>
          <a:cs typeface="+mn-cs"/>
        </a:defRPr>
      </a:lvl1pPr>
      <a:lvl2pPr marL="742932" indent="-285744" algn="l" defTabSz="914377" rtl="0" eaLnBrk="1" latinLnBrk="0" hangingPunct="1">
        <a:spcBef>
          <a:spcPct val="20000"/>
        </a:spcBef>
        <a:buFont typeface="Courier New" pitchFamily="49" charset="0"/>
        <a:buChar char="o"/>
        <a:defRPr sz="1600" kern="1200">
          <a:solidFill>
            <a:schemeClr val="tx1"/>
          </a:solidFill>
          <a:latin typeface="Futura Md" panose="020B0602020204020303" pitchFamily="34" charset="0"/>
          <a:ea typeface="+mn-ea"/>
          <a:cs typeface="+mn-cs"/>
        </a:defRPr>
      </a:lvl2pPr>
      <a:lvl3pPr marL="1142971" indent="-228594" algn="l" defTabSz="914377" rtl="0" eaLnBrk="1" latinLnBrk="0" hangingPunct="1">
        <a:spcBef>
          <a:spcPct val="20000"/>
        </a:spcBef>
        <a:buFont typeface="Arial" pitchFamily="34" charset="0"/>
        <a:buChar char="•"/>
        <a:defRPr sz="1600" kern="1200">
          <a:solidFill>
            <a:schemeClr val="tx1"/>
          </a:solidFill>
          <a:latin typeface="Futura Md" panose="020B0602020204020303" pitchFamily="34" charset="0"/>
          <a:ea typeface="+mn-ea"/>
          <a:cs typeface="+mn-cs"/>
        </a:defRPr>
      </a:lvl3pPr>
      <a:lvl4pPr marL="1600160" indent="-228594" algn="l" defTabSz="914377" rtl="0" eaLnBrk="1" latinLnBrk="0" hangingPunct="1">
        <a:spcBef>
          <a:spcPct val="20000"/>
        </a:spcBef>
        <a:buFont typeface="Courier New" pitchFamily="49" charset="0"/>
        <a:buChar char="o"/>
        <a:defRPr sz="1600" kern="1200">
          <a:solidFill>
            <a:schemeClr val="tx1"/>
          </a:solidFill>
          <a:latin typeface="Futura Md" panose="020B0602020204020303" pitchFamily="34" charset="0"/>
          <a:ea typeface="+mn-ea"/>
          <a:cs typeface="+mn-cs"/>
        </a:defRPr>
      </a:lvl4pPr>
      <a:lvl5pPr marL="2057349" indent="-228594" algn="l" defTabSz="914377" rtl="0" eaLnBrk="1" latinLnBrk="0" hangingPunct="1">
        <a:spcBef>
          <a:spcPct val="20000"/>
        </a:spcBef>
        <a:buFont typeface="Arial" pitchFamily="34" charset="0"/>
        <a:buChar char="•"/>
        <a:defRPr sz="1600" kern="1200">
          <a:solidFill>
            <a:schemeClr val="tx1"/>
          </a:solidFill>
          <a:latin typeface="Futura Md" panose="020B0602020204020303" pitchFamily="34" charset="0"/>
          <a:ea typeface="+mn-ea"/>
          <a:cs typeface="+mn-cs"/>
        </a:defRPr>
      </a:lvl5pPr>
      <a:lvl6pPr marL="2514537" indent="-228594" algn="l" defTabSz="914377"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726" indent="-228594" algn="l" defTabSz="914377"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8914" indent="-228594" algn="l" defTabSz="914377"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103" indent="-228594" algn="l" defTabSz="914377"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latin typeface="Futura Md" panose="020B0602020204020303" pitchFamily="34" charset="0"/>
              </a:rPr>
              <a:t>Telehealth Webinar</a:t>
            </a:r>
            <a:endParaRPr lang="en-US" dirty="0">
              <a:effectLst/>
              <a:latin typeface="Futura Md" panose="020B0602020204020303" pitchFamily="34" charset="0"/>
            </a:endParaRPr>
          </a:p>
        </p:txBody>
      </p:sp>
    </p:spTree>
    <p:extLst>
      <p:ext uri="{BB962C8B-B14F-4D97-AF65-F5344CB8AC3E}">
        <p14:creationId xmlns:p14="http://schemas.microsoft.com/office/powerpoint/2010/main" val="424066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524000" y="990600"/>
            <a:ext cx="8244033" cy="5803129"/>
          </a:xfrm>
          <a:prstGeom prst="rect">
            <a:avLst/>
          </a:prstGeom>
        </p:spPr>
      </p:pic>
    </p:spTree>
    <p:extLst>
      <p:ext uri="{BB962C8B-B14F-4D97-AF65-F5344CB8AC3E}">
        <p14:creationId xmlns:p14="http://schemas.microsoft.com/office/powerpoint/2010/main" val="402258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 &amp; 7</a:t>
            </a:r>
            <a:endParaRPr lang="en-US" dirty="0"/>
          </a:p>
        </p:txBody>
      </p:sp>
      <p:sp>
        <p:nvSpPr>
          <p:cNvPr id="3" name="Content Placeholder 2"/>
          <p:cNvSpPr>
            <a:spLocks noGrp="1"/>
          </p:cNvSpPr>
          <p:nvPr>
            <p:ph idx="1"/>
          </p:nvPr>
        </p:nvSpPr>
        <p:spPr>
          <a:xfrm>
            <a:off x="0" y="1600203"/>
            <a:ext cx="12192000" cy="5410197"/>
          </a:xfrm>
        </p:spPr>
        <p:txBody>
          <a:bodyPr>
            <a:normAutofit fontScale="85000" lnSpcReduction="20000"/>
          </a:bodyPr>
          <a:lstStyle/>
          <a:p>
            <a:pPr marL="0" indent="0">
              <a:buNone/>
            </a:pPr>
            <a:r>
              <a:rPr lang="en-US" sz="3500" dirty="0">
                <a:latin typeface="Arial" panose="020B0604020202020204" pitchFamily="34" charset="0"/>
                <a:cs typeface="Arial" panose="020B0604020202020204" pitchFamily="34" charset="0"/>
              </a:rPr>
              <a:t>Are there non-physicians in your practice that conduct telehealth visits?</a:t>
            </a:r>
          </a:p>
          <a:p>
            <a:pPr marL="0" indent="0">
              <a:buNone/>
            </a:pPr>
            <a:r>
              <a:rPr lang="en-US" sz="3500" dirty="0">
                <a:latin typeface="Arial" panose="020B0604020202020204" pitchFamily="34" charset="0"/>
                <a:cs typeface="Arial" panose="020B0604020202020204" pitchFamily="34" charset="0"/>
              </a:rPr>
              <a:t>--No</a:t>
            </a:r>
          </a:p>
          <a:p>
            <a:pPr marL="0" indent="0">
              <a:buNone/>
            </a:pPr>
            <a:r>
              <a:rPr lang="en-US" sz="3500" dirty="0">
                <a:latin typeface="Arial" panose="020B0604020202020204" pitchFamily="34" charset="0"/>
                <a:cs typeface="Arial" panose="020B0604020202020204" pitchFamily="34" charset="0"/>
              </a:rPr>
              <a:t>--Physician assistants</a:t>
            </a:r>
          </a:p>
          <a:p>
            <a:pPr marL="0" indent="0">
              <a:buNone/>
            </a:pPr>
            <a:r>
              <a:rPr lang="en-US" sz="3500" dirty="0">
                <a:latin typeface="Arial" panose="020B0604020202020204" pitchFamily="34" charset="0"/>
                <a:cs typeface="Arial" panose="020B0604020202020204" pitchFamily="34" charset="0"/>
              </a:rPr>
              <a:t>--Nurse practitioners</a:t>
            </a:r>
          </a:p>
          <a:p>
            <a:pPr marL="0" indent="0">
              <a:buNone/>
            </a:pPr>
            <a:r>
              <a:rPr lang="en-US" sz="3500" dirty="0">
                <a:latin typeface="Arial" panose="020B0604020202020204" pitchFamily="34" charset="0"/>
                <a:cs typeface="Arial" panose="020B0604020202020204" pitchFamily="34" charset="0"/>
              </a:rPr>
              <a:t>--Therapists (PT, OT, speech)</a:t>
            </a:r>
          </a:p>
          <a:p>
            <a:pPr marL="0" indent="0">
              <a:buNone/>
            </a:pPr>
            <a:r>
              <a:rPr lang="en-US" sz="3500" dirty="0">
                <a:latin typeface="Arial" panose="020B0604020202020204" pitchFamily="34" charset="0"/>
                <a:cs typeface="Arial" panose="020B0604020202020204" pitchFamily="34" charset="0"/>
              </a:rPr>
              <a:t>--Social worker</a:t>
            </a:r>
          </a:p>
          <a:p>
            <a:pPr marL="0" indent="0">
              <a:buNone/>
            </a:pPr>
            <a:r>
              <a:rPr lang="en-US" sz="3500" dirty="0">
                <a:latin typeface="Arial" panose="020B0604020202020204" pitchFamily="34" charset="0"/>
                <a:cs typeface="Arial" panose="020B0604020202020204" pitchFamily="34" charset="0"/>
              </a:rPr>
              <a:t> </a:t>
            </a:r>
          </a:p>
          <a:p>
            <a:pPr marL="0" indent="0">
              <a:buNone/>
            </a:pPr>
            <a:r>
              <a:rPr lang="en-US" sz="3500" dirty="0">
                <a:latin typeface="Arial" panose="020B0604020202020204" pitchFamily="34" charset="0"/>
                <a:cs typeface="Arial" panose="020B0604020202020204" pitchFamily="34" charset="0"/>
              </a:rPr>
              <a:t>Do you use telehealth to perform the following tests?</a:t>
            </a:r>
          </a:p>
          <a:p>
            <a:pPr marL="0" indent="0">
              <a:buNone/>
            </a:pPr>
            <a:r>
              <a:rPr lang="en-US" sz="3500" dirty="0">
                <a:latin typeface="Arial" panose="020B0604020202020204" pitchFamily="34" charset="0"/>
                <a:cs typeface="Arial" panose="020B0604020202020204" pitchFamily="34" charset="0"/>
              </a:rPr>
              <a:t>--Grip strength</a:t>
            </a:r>
          </a:p>
          <a:p>
            <a:pPr marL="0" indent="0">
              <a:buNone/>
            </a:pPr>
            <a:r>
              <a:rPr lang="en-US" sz="3500" dirty="0">
                <a:latin typeface="Arial" panose="020B0604020202020204" pitchFamily="34" charset="0"/>
                <a:cs typeface="Arial" panose="020B0604020202020204" pitchFamily="34" charset="0"/>
              </a:rPr>
              <a:t>--Pulmonary function testing</a:t>
            </a:r>
          </a:p>
          <a:p>
            <a:pPr marL="0" indent="0">
              <a:buNone/>
            </a:pPr>
            <a:r>
              <a:rPr lang="en-US" sz="3500" dirty="0">
                <a:latin typeface="Arial" panose="020B0604020202020204" pitchFamily="34" charset="0"/>
                <a:cs typeface="Arial" panose="020B0604020202020204" pitchFamily="34" charset="0"/>
              </a:rPr>
              <a:t>--Cognitive testing </a:t>
            </a:r>
          </a:p>
          <a:p>
            <a:endParaRPr lang="en-US" dirty="0"/>
          </a:p>
        </p:txBody>
      </p:sp>
    </p:spTree>
    <p:extLst>
      <p:ext uri="{BB962C8B-B14F-4D97-AF65-F5344CB8AC3E}">
        <p14:creationId xmlns:p14="http://schemas.microsoft.com/office/powerpoint/2010/main" val="1160544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752600" y="914399"/>
            <a:ext cx="8686800" cy="5921707"/>
          </a:xfrm>
          <a:prstGeom prst="rect">
            <a:avLst/>
          </a:prstGeom>
        </p:spPr>
      </p:pic>
    </p:spTree>
    <p:extLst>
      <p:ext uri="{BB962C8B-B14F-4D97-AF65-F5344CB8AC3E}">
        <p14:creationId xmlns:p14="http://schemas.microsoft.com/office/powerpoint/2010/main" val="1632182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219200" y="1219200"/>
            <a:ext cx="9605795" cy="4895771"/>
          </a:xfrm>
          <a:prstGeom prst="rect">
            <a:avLst/>
          </a:prstGeom>
        </p:spPr>
      </p:pic>
    </p:spTree>
    <p:extLst>
      <p:ext uri="{BB962C8B-B14F-4D97-AF65-F5344CB8AC3E}">
        <p14:creationId xmlns:p14="http://schemas.microsoft.com/office/powerpoint/2010/main" val="3082259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providing data!</a:t>
            </a:r>
            <a:endParaRPr lang="en-US" dirty="0"/>
          </a:p>
        </p:txBody>
      </p:sp>
      <p:sp>
        <p:nvSpPr>
          <p:cNvPr id="3" name="Content Placeholder 2"/>
          <p:cNvSpPr>
            <a:spLocks noGrp="1"/>
          </p:cNvSpPr>
          <p:nvPr>
            <p:ph idx="1"/>
          </p:nvPr>
        </p:nvSpPr>
        <p:spPr>
          <a:xfrm>
            <a:off x="3200400" y="1600203"/>
            <a:ext cx="8382000" cy="4525963"/>
          </a:xfrm>
        </p:spPr>
        <p:txBody>
          <a:bodyPr/>
          <a:lstStyle/>
          <a:p>
            <a:endParaRPr lang="en-US" dirty="0" smtClean="0"/>
          </a:p>
          <a:p>
            <a:endParaRPr lang="en-US" dirty="0"/>
          </a:p>
          <a:p>
            <a:pPr marL="0" indent="0">
              <a:buNone/>
            </a:pPr>
            <a:r>
              <a:rPr lang="en-US" sz="3600" dirty="0" smtClean="0">
                <a:latin typeface="Arial" panose="020B0604020202020204" pitchFamily="34" charset="0"/>
                <a:cs typeface="Arial" panose="020B0604020202020204" pitchFamily="34" charset="0"/>
              </a:rPr>
              <a:t>Dr</a:t>
            </a:r>
            <a:r>
              <a:rPr lang="en-US" sz="3600" dirty="0">
                <a:latin typeface="Arial" panose="020B0604020202020204" pitchFamily="34" charset="0"/>
                <a:cs typeface="Arial" panose="020B0604020202020204" pitchFamily="34" charset="0"/>
              </a:rPr>
              <a:t>. </a:t>
            </a:r>
            <a:r>
              <a:rPr lang="en-US" sz="3600" dirty="0" smtClean="0">
                <a:latin typeface="Arial" panose="020B0604020202020204" pitchFamily="34" charset="0"/>
                <a:cs typeface="Arial" panose="020B0604020202020204" pitchFamily="34" charset="0"/>
              </a:rPr>
              <a:t> Ghazala Hayat, is the </a:t>
            </a:r>
            <a:r>
              <a:rPr lang="en-US" sz="3600" dirty="0">
                <a:latin typeface="Arial" panose="020B0604020202020204" pitchFamily="34" charset="0"/>
                <a:cs typeface="Arial" panose="020B0604020202020204" pitchFamily="34" charset="0"/>
              </a:rPr>
              <a:t>professor of Neuromuscular Diseases in the Department of Neurology at Saint Louis University School of Medicine.  She is a member of the AANEM Board</a:t>
            </a:r>
          </a:p>
        </p:txBody>
      </p:sp>
      <p:pic>
        <p:nvPicPr>
          <p:cNvPr id="4" name="Picture 3"/>
          <p:cNvPicPr>
            <a:picLocks noChangeAspect="1"/>
          </p:cNvPicPr>
          <p:nvPr/>
        </p:nvPicPr>
        <p:blipFill>
          <a:blip r:embed="rId2"/>
          <a:stretch>
            <a:fillRect/>
          </a:stretch>
        </p:blipFill>
        <p:spPr>
          <a:xfrm>
            <a:off x="457200" y="2057400"/>
            <a:ext cx="2179983" cy="3200400"/>
          </a:xfrm>
          <a:prstGeom prst="rect">
            <a:avLst/>
          </a:prstGeom>
        </p:spPr>
      </p:pic>
    </p:spTree>
    <p:extLst>
      <p:ext uri="{BB962C8B-B14F-4D97-AF65-F5344CB8AC3E}">
        <p14:creationId xmlns:p14="http://schemas.microsoft.com/office/powerpoint/2010/main" val="1600184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latin typeface="Futura Md" panose="020B0602020204020303" pitchFamily="34" charset="0"/>
              </a:rPr>
              <a:t>Speakers</a:t>
            </a:r>
            <a:endParaRPr lang="en-US" dirty="0">
              <a:effectLst/>
              <a:latin typeface="Futura Md" panose="020B0602020204020303" pitchFamily="34" charset="0"/>
            </a:endParaRPr>
          </a:p>
        </p:txBody>
      </p:sp>
      <p:sp>
        <p:nvSpPr>
          <p:cNvPr id="3" name="Content Placeholder 2"/>
          <p:cNvSpPr>
            <a:spLocks noGrp="1"/>
          </p:cNvSpPr>
          <p:nvPr>
            <p:ph idx="1"/>
          </p:nvPr>
        </p:nvSpPr>
        <p:spPr>
          <a:xfrm>
            <a:off x="647075" y="1600200"/>
            <a:ext cx="10972800" cy="4525963"/>
          </a:xfrm>
        </p:spPr>
        <p:txBody>
          <a:bodyPr>
            <a:normAutofit lnSpcReduction="10000"/>
          </a:bodyPr>
          <a:lstStyle/>
          <a:p>
            <a:r>
              <a:rPr lang="en-US" sz="4000" dirty="0">
                <a:latin typeface="Arial" panose="020B0604020202020204" pitchFamily="34" charset="0"/>
                <a:cs typeface="Arial" panose="020B0604020202020204" pitchFamily="34" charset="0"/>
              </a:rPr>
              <a:t>Ghazala Hayat, </a:t>
            </a:r>
            <a:r>
              <a:rPr lang="en-US" sz="4000" dirty="0" smtClean="0">
                <a:latin typeface="Arial" panose="020B0604020202020204" pitchFamily="34" charset="0"/>
                <a:cs typeface="Arial" panose="020B0604020202020204" pitchFamily="34" charset="0"/>
              </a:rPr>
              <a:t>MD</a:t>
            </a:r>
          </a:p>
          <a:p>
            <a:r>
              <a:rPr lang="en-US" sz="4000" dirty="0" smtClean="0">
                <a:latin typeface="Arial" panose="020B0604020202020204" pitchFamily="34" charset="0"/>
                <a:cs typeface="Arial" panose="020B0604020202020204" pitchFamily="34" charset="0"/>
              </a:rPr>
              <a:t> </a:t>
            </a:r>
            <a:r>
              <a:rPr lang="en-US" sz="4000" dirty="0">
                <a:latin typeface="Arial" panose="020B0604020202020204" pitchFamily="34" charset="0"/>
                <a:cs typeface="Arial" panose="020B0604020202020204" pitchFamily="34" charset="0"/>
              </a:rPr>
              <a:t>Ileana Howard, MD </a:t>
            </a:r>
            <a:endParaRPr lang="en-US" sz="4000" dirty="0" smtClean="0">
              <a:latin typeface="Arial" panose="020B0604020202020204" pitchFamily="34" charset="0"/>
              <a:cs typeface="Arial" panose="020B0604020202020204" pitchFamily="34" charset="0"/>
            </a:endParaRPr>
          </a:p>
          <a:p>
            <a:pPr marL="0" indent="0">
              <a:buNone/>
            </a:pPr>
            <a:endParaRPr lang="en-US" sz="4000" i="1" dirty="0" smtClean="0">
              <a:latin typeface="Arial" panose="020B0604020202020204" pitchFamily="34" charset="0"/>
              <a:cs typeface="Arial" panose="020B0604020202020204" pitchFamily="34" charset="0"/>
            </a:endParaRPr>
          </a:p>
          <a:p>
            <a:pPr marL="0" indent="0">
              <a:buNone/>
            </a:pPr>
            <a:r>
              <a:rPr lang="en-US" sz="4000" b="1" dirty="0" smtClean="0">
                <a:latin typeface="Arial" panose="020B0604020202020204" pitchFamily="34" charset="0"/>
                <a:cs typeface="Arial" panose="020B0604020202020204" pitchFamily="34" charset="0"/>
              </a:rPr>
              <a:t>Moderator: </a:t>
            </a:r>
            <a:r>
              <a:rPr lang="en-US" sz="4000" i="1" dirty="0" smtClean="0">
                <a:latin typeface="Arial" panose="020B0604020202020204" pitchFamily="34" charset="0"/>
                <a:cs typeface="Arial" panose="020B0604020202020204" pitchFamily="34" charset="0"/>
              </a:rPr>
              <a:t>Muscle </a:t>
            </a:r>
            <a:r>
              <a:rPr lang="en-US" sz="4000" i="1" dirty="0">
                <a:latin typeface="Arial" panose="020B0604020202020204" pitchFamily="34" charset="0"/>
                <a:cs typeface="Arial" panose="020B0604020202020204" pitchFamily="34" charset="0"/>
              </a:rPr>
              <a:t>&amp; Nerve</a:t>
            </a:r>
            <a:r>
              <a:rPr lang="en-US" sz="4000" dirty="0">
                <a:latin typeface="Arial" panose="020B0604020202020204" pitchFamily="34" charset="0"/>
                <a:cs typeface="Arial" panose="020B0604020202020204" pitchFamily="34" charset="0"/>
              </a:rPr>
              <a:t> Editor Zachary Simmons, </a:t>
            </a:r>
            <a:r>
              <a:rPr lang="en-US" sz="4000" dirty="0" smtClean="0">
                <a:latin typeface="Arial" panose="020B0604020202020204" pitchFamily="34" charset="0"/>
                <a:cs typeface="Arial" panose="020B0604020202020204" pitchFamily="34" charset="0"/>
              </a:rPr>
              <a:t>MD</a:t>
            </a:r>
          </a:p>
          <a:p>
            <a:pPr marL="0" indent="0">
              <a:buNone/>
            </a:pPr>
            <a:endParaRPr lang="en-US" dirty="0"/>
          </a:p>
          <a:p>
            <a:pPr marL="0" indent="0">
              <a:buNone/>
            </a:pPr>
            <a:r>
              <a:rPr lang="en-US" dirty="0"/>
              <a:t/>
            </a:r>
            <a:br>
              <a:rPr lang="en-US" dirty="0"/>
            </a:br>
            <a:endParaRPr lang="en-US"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674801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lstStyle/>
          <a:p>
            <a:pPr marL="0" indent="0">
              <a:buNone/>
            </a:pPr>
            <a:r>
              <a:rPr lang="en-US" sz="4000" dirty="0">
                <a:latin typeface="Arial" panose="020B0604020202020204" pitchFamily="34" charset="0"/>
                <a:cs typeface="Arial" panose="020B0604020202020204" pitchFamily="34" charset="0"/>
              </a:rPr>
              <a:t>Have you used telehealth for appointments with your patients?</a:t>
            </a:r>
          </a:p>
          <a:p>
            <a:pPr marL="0" indent="0">
              <a:buNone/>
            </a:pPr>
            <a:r>
              <a:rPr lang="en-US" sz="4000" dirty="0">
                <a:latin typeface="Arial" panose="020B0604020202020204" pitchFamily="34" charset="0"/>
                <a:cs typeface="Arial" panose="020B0604020202020204" pitchFamily="34" charset="0"/>
              </a:rPr>
              <a:t>--Yes, for new evaluations only </a:t>
            </a:r>
          </a:p>
          <a:p>
            <a:pPr marL="0" indent="0">
              <a:buNone/>
            </a:pPr>
            <a:r>
              <a:rPr lang="en-US" sz="4000" dirty="0">
                <a:latin typeface="Arial" panose="020B0604020202020204" pitchFamily="34" charset="0"/>
                <a:cs typeface="Arial" panose="020B0604020202020204" pitchFamily="34" charset="0"/>
              </a:rPr>
              <a:t>--Yes, for established patients only</a:t>
            </a:r>
          </a:p>
          <a:p>
            <a:pPr marL="0" indent="0">
              <a:buNone/>
            </a:pPr>
            <a:r>
              <a:rPr lang="en-US" sz="4000" dirty="0">
                <a:latin typeface="Arial" panose="020B0604020202020204" pitchFamily="34" charset="0"/>
                <a:cs typeface="Arial" panose="020B0604020202020204" pitchFamily="34" charset="0"/>
              </a:rPr>
              <a:t>--Yes for new and established patients</a:t>
            </a:r>
          </a:p>
          <a:p>
            <a:pPr marL="0" indent="0">
              <a:buNone/>
            </a:pPr>
            <a:r>
              <a:rPr lang="en-US" sz="4000" dirty="0">
                <a:latin typeface="Arial" panose="020B0604020202020204" pitchFamily="34" charset="0"/>
                <a:cs typeface="Arial" panose="020B0604020202020204" pitchFamily="34" charset="0"/>
              </a:rPr>
              <a:t>--No</a:t>
            </a:r>
          </a:p>
          <a:p>
            <a:endParaRPr lang="en-US" dirty="0"/>
          </a:p>
        </p:txBody>
      </p:sp>
    </p:spTree>
    <p:extLst>
      <p:ext uri="{BB962C8B-B14F-4D97-AF65-F5344CB8AC3E}">
        <p14:creationId xmlns:p14="http://schemas.microsoft.com/office/powerpoint/2010/main" val="455282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r="-6155" b="46235"/>
          <a:stretch/>
        </p:blipFill>
        <p:spPr>
          <a:xfrm>
            <a:off x="2133600" y="609600"/>
            <a:ext cx="8915400" cy="5981218"/>
          </a:xfrm>
          <a:prstGeom prst="rect">
            <a:avLst/>
          </a:prstGeom>
        </p:spPr>
      </p:pic>
    </p:spTree>
    <p:extLst>
      <p:ext uri="{BB962C8B-B14F-4D97-AF65-F5344CB8AC3E}">
        <p14:creationId xmlns:p14="http://schemas.microsoft.com/office/powerpoint/2010/main" val="3419028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lstStyle/>
          <a:p>
            <a:pPr marL="0" indent="0">
              <a:buNone/>
            </a:pPr>
            <a:r>
              <a:rPr lang="en-US" sz="4000" dirty="0">
                <a:latin typeface="Arial" panose="020B0604020202020204" pitchFamily="34" charset="0"/>
                <a:cs typeface="Arial" panose="020B0604020202020204" pitchFamily="34" charset="0"/>
              </a:rPr>
              <a:t>What types of telehealth visits are you conducting</a:t>
            </a:r>
            <a:r>
              <a:rPr lang="en-US" sz="4000" dirty="0" smtClean="0">
                <a:latin typeface="Arial" panose="020B0604020202020204" pitchFamily="34" charset="0"/>
                <a:cs typeface="Arial" panose="020B0604020202020204" pitchFamily="34" charset="0"/>
              </a:rPr>
              <a:t>?</a:t>
            </a:r>
            <a:endParaRPr lang="en-US" sz="4000" dirty="0">
              <a:latin typeface="Arial" panose="020B0604020202020204" pitchFamily="34" charset="0"/>
              <a:cs typeface="Arial" panose="020B0604020202020204" pitchFamily="34" charset="0"/>
            </a:endParaRPr>
          </a:p>
          <a:p>
            <a:pPr marL="0" indent="0">
              <a:buNone/>
            </a:pPr>
            <a:r>
              <a:rPr lang="en-US" sz="4000" dirty="0">
                <a:latin typeface="Arial" panose="020B0604020202020204" pitchFamily="34" charset="0"/>
                <a:cs typeface="Arial" panose="020B0604020202020204" pitchFamily="34" charset="0"/>
              </a:rPr>
              <a:t>--Video visits only</a:t>
            </a:r>
          </a:p>
          <a:p>
            <a:pPr marL="0" indent="0">
              <a:buNone/>
            </a:pPr>
            <a:r>
              <a:rPr lang="en-US" sz="4000" dirty="0">
                <a:latin typeface="Arial" panose="020B0604020202020204" pitchFamily="34" charset="0"/>
                <a:cs typeface="Arial" panose="020B0604020202020204" pitchFamily="34" charset="0"/>
              </a:rPr>
              <a:t>--Telephone visits only</a:t>
            </a:r>
          </a:p>
          <a:p>
            <a:pPr marL="0" indent="0">
              <a:buNone/>
            </a:pPr>
            <a:r>
              <a:rPr lang="en-US" sz="4000" dirty="0">
                <a:latin typeface="Arial" panose="020B0604020202020204" pitchFamily="34" charset="0"/>
                <a:cs typeface="Arial" panose="020B0604020202020204" pitchFamily="34" charset="0"/>
              </a:rPr>
              <a:t>--Video &amp; telephone visits</a:t>
            </a:r>
            <a:r>
              <a:rPr lang="en-US" sz="4000" dirty="0"/>
              <a:t> </a:t>
            </a:r>
          </a:p>
          <a:p>
            <a:endParaRPr lang="en-US" dirty="0"/>
          </a:p>
        </p:txBody>
      </p:sp>
    </p:spTree>
    <p:extLst>
      <p:ext uri="{BB962C8B-B14F-4D97-AF65-F5344CB8AC3E}">
        <p14:creationId xmlns:p14="http://schemas.microsoft.com/office/powerpoint/2010/main" val="653852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66800" y="1365970"/>
            <a:ext cx="10287000" cy="4885847"/>
          </a:xfrm>
          <a:prstGeom prst="rect">
            <a:avLst/>
          </a:prstGeom>
        </p:spPr>
      </p:pic>
    </p:spTree>
    <p:extLst>
      <p:ext uri="{BB962C8B-B14F-4D97-AF65-F5344CB8AC3E}">
        <p14:creationId xmlns:p14="http://schemas.microsoft.com/office/powerpoint/2010/main" val="1630054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3 &amp; 4</a:t>
            </a:r>
            <a:endParaRPr lang="en-US" dirty="0"/>
          </a:p>
        </p:txBody>
      </p:sp>
      <p:sp>
        <p:nvSpPr>
          <p:cNvPr id="3" name="Content Placeholder 2"/>
          <p:cNvSpPr>
            <a:spLocks noGrp="1"/>
          </p:cNvSpPr>
          <p:nvPr>
            <p:ph idx="1"/>
          </p:nvPr>
        </p:nvSpPr>
        <p:spPr>
          <a:xfrm>
            <a:off x="304800" y="1600203"/>
            <a:ext cx="11277600" cy="5029197"/>
          </a:xfrm>
        </p:spPr>
        <p:txBody>
          <a:bodyPr>
            <a:normAutofit lnSpcReduction="10000"/>
          </a:bodyPr>
          <a:lstStyle/>
          <a:p>
            <a:pPr marL="0" indent="0">
              <a:lnSpc>
                <a:spcPct val="80000"/>
              </a:lnSpc>
              <a:buNone/>
            </a:pPr>
            <a:r>
              <a:rPr lang="en-US" sz="3000" dirty="0">
                <a:latin typeface="Arial" panose="020B0604020202020204" pitchFamily="34" charset="0"/>
                <a:cs typeface="Arial" panose="020B0604020202020204" pitchFamily="34" charset="0"/>
              </a:rPr>
              <a:t> </a:t>
            </a:r>
          </a:p>
          <a:p>
            <a:pPr marL="0" indent="0">
              <a:lnSpc>
                <a:spcPct val="80000"/>
              </a:lnSpc>
              <a:buNone/>
            </a:pPr>
            <a:r>
              <a:rPr lang="en-US" sz="3000" dirty="0">
                <a:latin typeface="Arial" panose="020B0604020202020204" pitchFamily="34" charset="0"/>
                <a:cs typeface="Arial" panose="020B0604020202020204" pitchFamily="34" charset="0"/>
              </a:rPr>
              <a:t>Did you begin using telehealth as a result of the COVID-19 pandemic?</a:t>
            </a:r>
          </a:p>
          <a:p>
            <a:pPr marL="0" indent="0">
              <a:lnSpc>
                <a:spcPct val="80000"/>
              </a:lnSpc>
              <a:buNone/>
            </a:pPr>
            <a:r>
              <a:rPr lang="en-US" sz="3000" dirty="0">
                <a:latin typeface="Arial" panose="020B0604020202020204" pitchFamily="34" charset="0"/>
                <a:cs typeface="Arial" panose="020B0604020202020204" pitchFamily="34" charset="0"/>
              </a:rPr>
              <a:t>--Yes</a:t>
            </a:r>
          </a:p>
          <a:p>
            <a:pPr marL="0" indent="0">
              <a:lnSpc>
                <a:spcPct val="80000"/>
              </a:lnSpc>
              <a:buNone/>
            </a:pPr>
            <a:r>
              <a:rPr lang="en-US" sz="3000" dirty="0">
                <a:latin typeface="Arial" panose="020B0604020202020204" pitchFamily="34" charset="0"/>
                <a:cs typeface="Arial" panose="020B0604020202020204" pitchFamily="34" charset="0"/>
              </a:rPr>
              <a:t>--</a:t>
            </a:r>
            <a:r>
              <a:rPr lang="en-US" sz="3000" dirty="0" smtClean="0">
                <a:latin typeface="Arial" panose="020B0604020202020204" pitchFamily="34" charset="0"/>
                <a:cs typeface="Arial" panose="020B0604020202020204" pitchFamily="34" charset="0"/>
              </a:rPr>
              <a:t>No</a:t>
            </a:r>
          </a:p>
          <a:p>
            <a:pPr marL="0" indent="0">
              <a:lnSpc>
                <a:spcPct val="80000"/>
              </a:lnSpc>
              <a:buNone/>
            </a:pPr>
            <a:endParaRPr lang="en-US" sz="3000" dirty="0">
              <a:latin typeface="Arial" panose="020B0604020202020204" pitchFamily="34" charset="0"/>
              <a:cs typeface="Arial" panose="020B0604020202020204" pitchFamily="34" charset="0"/>
            </a:endParaRPr>
          </a:p>
          <a:p>
            <a:pPr marL="0" indent="0">
              <a:lnSpc>
                <a:spcPct val="80000"/>
              </a:lnSpc>
              <a:buNone/>
            </a:pPr>
            <a:r>
              <a:rPr lang="en-US" sz="3000" dirty="0">
                <a:latin typeface="Arial" panose="020B0604020202020204" pitchFamily="34" charset="0"/>
                <a:cs typeface="Arial" panose="020B0604020202020204" pitchFamily="34" charset="0"/>
              </a:rPr>
              <a:t>For how long have you been using telehealth?</a:t>
            </a:r>
          </a:p>
          <a:p>
            <a:pPr marL="0" indent="0">
              <a:lnSpc>
                <a:spcPct val="80000"/>
              </a:lnSpc>
              <a:buNone/>
            </a:pPr>
            <a:r>
              <a:rPr lang="en-US" sz="3000" dirty="0">
                <a:latin typeface="Arial" panose="020B0604020202020204" pitchFamily="34" charset="0"/>
                <a:cs typeface="Arial" panose="020B0604020202020204" pitchFamily="34" charset="0"/>
              </a:rPr>
              <a:t>--Less than 3 months</a:t>
            </a:r>
          </a:p>
          <a:p>
            <a:pPr marL="0" indent="0">
              <a:lnSpc>
                <a:spcPct val="80000"/>
              </a:lnSpc>
              <a:buNone/>
            </a:pPr>
            <a:r>
              <a:rPr lang="en-US" sz="3000" dirty="0">
                <a:latin typeface="Arial" panose="020B0604020202020204" pitchFamily="34" charset="0"/>
                <a:cs typeface="Arial" panose="020B0604020202020204" pitchFamily="34" charset="0"/>
              </a:rPr>
              <a:t>--3-6 months</a:t>
            </a:r>
          </a:p>
          <a:p>
            <a:pPr marL="0" indent="0">
              <a:lnSpc>
                <a:spcPct val="80000"/>
              </a:lnSpc>
              <a:buNone/>
            </a:pPr>
            <a:r>
              <a:rPr lang="en-US" sz="3000" dirty="0">
                <a:latin typeface="Arial" panose="020B0604020202020204" pitchFamily="34" charset="0"/>
                <a:cs typeface="Arial" panose="020B0604020202020204" pitchFamily="34" charset="0"/>
              </a:rPr>
              <a:t>--7-9 months</a:t>
            </a:r>
          </a:p>
          <a:p>
            <a:pPr marL="0" indent="0">
              <a:lnSpc>
                <a:spcPct val="80000"/>
              </a:lnSpc>
              <a:buNone/>
            </a:pPr>
            <a:r>
              <a:rPr lang="en-US" sz="3000" dirty="0">
                <a:latin typeface="Arial" panose="020B0604020202020204" pitchFamily="34" charset="0"/>
                <a:cs typeface="Arial" panose="020B0604020202020204" pitchFamily="34" charset="0"/>
              </a:rPr>
              <a:t>--10-12 months</a:t>
            </a:r>
          </a:p>
          <a:p>
            <a:pPr marL="0" indent="0">
              <a:lnSpc>
                <a:spcPct val="80000"/>
              </a:lnSpc>
              <a:buNone/>
            </a:pPr>
            <a:r>
              <a:rPr lang="en-US" sz="3000" dirty="0">
                <a:latin typeface="Arial" panose="020B0604020202020204" pitchFamily="34" charset="0"/>
                <a:cs typeface="Arial" panose="020B0604020202020204" pitchFamily="34" charset="0"/>
              </a:rPr>
              <a:t>--More than 12 months</a:t>
            </a:r>
          </a:p>
          <a:p>
            <a:endParaRPr lang="en-US" dirty="0"/>
          </a:p>
        </p:txBody>
      </p:sp>
    </p:spTree>
    <p:extLst>
      <p:ext uri="{BB962C8B-B14F-4D97-AF65-F5344CB8AC3E}">
        <p14:creationId xmlns:p14="http://schemas.microsoft.com/office/powerpoint/2010/main" val="2857762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1" r="-1064" b="7406"/>
          <a:stretch/>
        </p:blipFill>
        <p:spPr>
          <a:xfrm>
            <a:off x="2057400" y="332037"/>
            <a:ext cx="7239000" cy="6449764"/>
          </a:xfrm>
          <a:prstGeom prst="rect">
            <a:avLst/>
          </a:prstGeom>
        </p:spPr>
      </p:pic>
    </p:spTree>
    <p:extLst>
      <p:ext uri="{BB962C8B-B14F-4D97-AF65-F5344CB8AC3E}">
        <p14:creationId xmlns:p14="http://schemas.microsoft.com/office/powerpoint/2010/main" val="3602208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3600" dirty="0">
                <a:solidFill>
                  <a:srgbClr val="1F497D"/>
                </a:solidFill>
                <a:latin typeface="Calibri" panose="020F0502020204030204" pitchFamily="34" charset="0"/>
                <a:ea typeface="Calibri" panose="020F0502020204030204" pitchFamily="34" charset="0"/>
              </a:rPr>
              <a:t>How </a:t>
            </a:r>
            <a:r>
              <a:rPr lang="en-US" sz="3600" dirty="0" smtClean="0">
                <a:solidFill>
                  <a:srgbClr val="1F497D"/>
                </a:solidFill>
                <a:latin typeface="Calibri" panose="020F0502020204030204" pitchFamily="34" charset="0"/>
                <a:ea typeface="Calibri" panose="020F0502020204030204" pitchFamily="34" charset="0"/>
              </a:rPr>
              <a:t>many </a:t>
            </a:r>
            <a:r>
              <a:rPr lang="en-US" sz="3600" dirty="0">
                <a:solidFill>
                  <a:srgbClr val="1F497D"/>
                </a:solidFill>
                <a:latin typeface="Calibri" panose="020F0502020204030204" pitchFamily="34" charset="0"/>
                <a:ea typeface="Calibri" panose="020F0502020204030204" pitchFamily="34" charset="0"/>
              </a:rPr>
              <a:t>telehealth visits, on average, do you conduct each week?</a:t>
            </a:r>
            <a:endParaRPr lang="en-US" sz="3600" dirty="0">
              <a:latin typeface="Times New Roman" panose="02020603050405020304" pitchFamily="18" charset="0"/>
              <a:ea typeface="Calibri" panose="020F0502020204030204" pitchFamily="34" charset="0"/>
            </a:endParaRPr>
          </a:p>
          <a:p>
            <a:pPr marL="0" indent="0">
              <a:buNone/>
            </a:pPr>
            <a:r>
              <a:rPr lang="en-US" sz="3600" dirty="0">
                <a:solidFill>
                  <a:srgbClr val="1F497D"/>
                </a:solidFill>
                <a:latin typeface="Calibri" panose="020F0502020204030204" pitchFamily="34" charset="0"/>
                <a:ea typeface="Calibri" panose="020F0502020204030204" pitchFamily="34" charset="0"/>
              </a:rPr>
              <a:t>--None</a:t>
            </a:r>
            <a:endParaRPr lang="en-US" sz="3600" dirty="0">
              <a:latin typeface="Times New Roman" panose="02020603050405020304" pitchFamily="18" charset="0"/>
              <a:ea typeface="Calibri" panose="020F0502020204030204" pitchFamily="34" charset="0"/>
            </a:endParaRPr>
          </a:p>
          <a:p>
            <a:pPr marL="0" indent="0">
              <a:buNone/>
            </a:pPr>
            <a:r>
              <a:rPr lang="en-US" sz="3600" dirty="0">
                <a:solidFill>
                  <a:srgbClr val="1F497D"/>
                </a:solidFill>
                <a:latin typeface="Calibri" panose="020F0502020204030204" pitchFamily="34" charset="0"/>
                <a:ea typeface="Calibri" panose="020F0502020204030204" pitchFamily="34" charset="0"/>
              </a:rPr>
              <a:t>--1-5</a:t>
            </a:r>
            <a:endParaRPr lang="en-US" sz="3600" dirty="0">
              <a:latin typeface="Times New Roman" panose="02020603050405020304" pitchFamily="18" charset="0"/>
              <a:ea typeface="Calibri" panose="020F0502020204030204" pitchFamily="34" charset="0"/>
            </a:endParaRPr>
          </a:p>
          <a:p>
            <a:pPr marL="0" indent="0">
              <a:buNone/>
            </a:pPr>
            <a:r>
              <a:rPr lang="en-US" sz="3600" dirty="0">
                <a:solidFill>
                  <a:srgbClr val="1F497D"/>
                </a:solidFill>
                <a:latin typeface="Calibri" panose="020F0502020204030204" pitchFamily="34" charset="0"/>
                <a:ea typeface="Calibri" panose="020F0502020204030204" pitchFamily="34" charset="0"/>
              </a:rPr>
              <a:t>--6-10</a:t>
            </a:r>
            <a:endParaRPr lang="en-US" sz="3600" dirty="0">
              <a:latin typeface="Times New Roman" panose="02020603050405020304" pitchFamily="18" charset="0"/>
              <a:ea typeface="Calibri" panose="020F0502020204030204" pitchFamily="34" charset="0"/>
            </a:endParaRPr>
          </a:p>
          <a:p>
            <a:pPr marL="0" indent="0">
              <a:buNone/>
            </a:pPr>
            <a:r>
              <a:rPr lang="en-US" sz="3600" dirty="0">
                <a:solidFill>
                  <a:srgbClr val="1F497D"/>
                </a:solidFill>
                <a:latin typeface="Calibri" panose="020F0502020204030204" pitchFamily="34" charset="0"/>
                <a:ea typeface="Calibri" panose="020F0502020204030204" pitchFamily="34" charset="0"/>
              </a:rPr>
              <a:t>--11-15</a:t>
            </a:r>
            <a:endParaRPr lang="en-US" sz="3600" dirty="0">
              <a:latin typeface="Times New Roman" panose="02020603050405020304" pitchFamily="18" charset="0"/>
              <a:ea typeface="Calibri" panose="020F0502020204030204" pitchFamily="34" charset="0"/>
            </a:endParaRPr>
          </a:p>
          <a:p>
            <a:pPr marL="0" indent="0">
              <a:buNone/>
            </a:pPr>
            <a:r>
              <a:rPr lang="en-US" sz="3600" dirty="0">
                <a:solidFill>
                  <a:srgbClr val="1F497D"/>
                </a:solidFill>
                <a:latin typeface="Calibri" panose="020F0502020204030204" pitchFamily="34" charset="0"/>
                <a:ea typeface="Calibri" panose="020F0502020204030204" pitchFamily="34" charset="0"/>
              </a:rPr>
              <a:t>--16-20</a:t>
            </a:r>
            <a:endParaRPr lang="en-US" sz="3600" dirty="0">
              <a:latin typeface="Times New Roman" panose="02020603050405020304" pitchFamily="18" charset="0"/>
              <a:ea typeface="Calibri" panose="020F0502020204030204" pitchFamily="34" charset="0"/>
            </a:endParaRPr>
          </a:p>
          <a:p>
            <a:pPr marL="0" indent="0">
              <a:buNone/>
            </a:pPr>
            <a:r>
              <a:rPr lang="en-US" sz="3600" dirty="0">
                <a:solidFill>
                  <a:srgbClr val="1F497D"/>
                </a:solidFill>
                <a:latin typeface="Calibri" panose="020F0502020204030204" pitchFamily="34" charset="0"/>
                <a:ea typeface="Calibri" panose="020F0502020204030204" pitchFamily="34" charset="0"/>
              </a:rPr>
              <a:t>--More than 20</a:t>
            </a:r>
            <a:endParaRPr lang="en-US" sz="3600" dirty="0">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6974100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1661</TotalTime>
  <Words>188</Words>
  <Application>Microsoft Office PowerPoint</Application>
  <PresentationFormat>Widescreen</PresentationFormat>
  <Paragraphs>55</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Century Gothic</vt:lpstr>
      <vt:lpstr>Courier New</vt:lpstr>
      <vt:lpstr>Futura Md</vt:lpstr>
      <vt:lpstr>Garamond</vt:lpstr>
      <vt:lpstr>Palatino Linotype</vt:lpstr>
      <vt:lpstr>Times New Roman</vt:lpstr>
      <vt:lpstr>Executive</vt:lpstr>
      <vt:lpstr>Telehealth Webinar</vt:lpstr>
      <vt:lpstr>Speakers</vt:lpstr>
      <vt:lpstr>Question 1</vt:lpstr>
      <vt:lpstr>PowerPoint Presentation</vt:lpstr>
      <vt:lpstr>Question 2</vt:lpstr>
      <vt:lpstr>PowerPoint Presentation</vt:lpstr>
      <vt:lpstr>Questions 3 &amp; 4</vt:lpstr>
      <vt:lpstr>PowerPoint Presentation</vt:lpstr>
      <vt:lpstr>Question 5</vt:lpstr>
      <vt:lpstr>PowerPoint Presentation</vt:lpstr>
      <vt:lpstr>Question 6 &amp; 7</vt:lpstr>
      <vt:lpstr>PowerPoint Presentation</vt:lpstr>
      <vt:lpstr>PowerPoint Presentation</vt:lpstr>
      <vt:lpstr>Thank you for providing data!</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Association of Neuromuscular and Electrodiagnostic Medicine</dc:title>
  <dc:creator>Whitney Lutteke</dc:creator>
  <cp:lastModifiedBy>Shirlyn Adkins</cp:lastModifiedBy>
  <cp:revision>39</cp:revision>
  <dcterms:created xsi:type="dcterms:W3CDTF">2018-03-27T20:48:05Z</dcterms:created>
  <dcterms:modified xsi:type="dcterms:W3CDTF">2020-06-12T21:04:37Z</dcterms:modified>
  <cp:contentStatus/>
</cp:coreProperties>
</file>