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5"/>
  </p:notesMasterIdLst>
  <p:sldIdLst>
    <p:sldId id="256" r:id="rId2"/>
    <p:sldId id="257" r:id="rId3"/>
    <p:sldId id="294" r:id="rId4"/>
    <p:sldId id="295" r:id="rId5"/>
    <p:sldId id="296" r:id="rId6"/>
    <p:sldId id="297" r:id="rId7"/>
    <p:sldId id="298" r:id="rId8"/>
    <p:sldId id="258" r:id="rId9"/>
    <p:sldId id="496" r:id="rId10"/>
    <p:sldId id="277" r:id="rId11"/>
    <p:sldId id="278" r:id="rId12"/>
    <p:sldId id="279" r:id="rId13"/>
    <p:sldId id="280" r:id="rId14"/>
    <p:sldId id="281" r:id="rId15"/>
    <p:sldId id="302" r:id="rId16"/>
    <p:sldId id="282" r:id="rId17"/>
    <p:sldId id="283" r:id="rId18"/>
    <p:sldId id="284" r:id="rId19"/>
    <p:sldId id="292" r:id="rId20"/>
    <p:sldId id="293" r:id="rId21"/>
    <p:sldId id="303" r:id="rId22"/>
    <p:sldId id="259" r:id="rId23"/>
    <p:sldId id="313" r:id="rId24"/>
    <p:sldId id="308" r:id="rId25"/>
    <p:sldId id="309" r:id="rId26"/>
    <p:sldId id="310" r:id="rId27"/>
    <p:sldId id="311" r:id="rId28"/>
    <p:sldId id="312" r:id="rId29"/>
    <p:sldId id="260" r:id="rId30"/>
    <p:sldId id="314" r:id="rId31"/>
    <p:sldId id="315" r:id="rId32"/>
    <p:sldId id="316" r:id="rId33"/>
    <p:sldId id="265" r:id="rId34"/>
    <p:sldId id="376" r:id="rId35"/>
    <p:sldId id="377" r:id="rId36"/>
    <p:sldId id="378" r:id="rId37"/>
    <p:sldId id="379" r:id="rId38"/>
    <p:sldId id="380" r:id="rId39"/>
    <p:sldId id="381" r:id="rId40"/>
    <p:sldId id="508" r:id="rId41"/>
    <p:sldId id="382" r:id="rId42"/>
    <p:sldId id="383" r:id="rId43"/>
    <p:sldId id="384" r:id="rId44"/>
    <p:sldId id="385" r:id="rId45"/>
    <p:sldId id="386" r:id="rId46"/>
    <p:sldId id="387" r:id="rId47"/>
    <p:sldId id="443" r:id="rId48"/>
    <p:sldId id="271" r:id="rId49"/>
    <p:sldId id="470" r:id="rId50"/>
    <p:sldId id="471" r:id="rId51"/>
    <p:sldId id="285" r:id="rId52"/>
    <p:sldId id="301" r:id="rId53"/>
    <p:sldId id="500" r:id="rId54"/>
    <p:sldId id="304" r:id="rId55"/>
    <p:sldId id="305" r:id="rId56"/>
    <p:sldId id="306" r:id="rId57"/>
    <p:sldId id="307" r:id="rId58"/>
    <p:sldId id="501" r:id="rId59"/>
    <p:sldId id="502" r:id="rId60"/>
    <p:sldId id="317" r:id="rId61"/>
    <p:sldId id="322" r:id="rId62"/>
    <p:sldId id="323" r:id="rId63"/>
    <p:sldId id="324" r:id="rId64"/>
    <p:sldId id="325" r:id="rId65"/>
    <p:sldId id="326" r:id="rId66"/>
    <p:sldId id="366" r:id="rId67"/>
    <p:sldId id="368" r:id="rId68"/>
    <p:sldId id="397" r:id="rId69"/>
    <p:sldId id="398" r:id="rId70"/>
    <p:sldId id="399" r:id="rId71"/>
    <p:sldId id="429" r:id="rId72"/>
    <p:sldId id="431" r:id="rId73"/>
    <p:sldId id="493" r:id="rId7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918" autoAdjust="0"/>
    <p:restoredTop sz="94660"/>
  </p:normalViewPr>
  <p:slideViewPr>
    <p:cSldViewPr>
      <p:cViewPr varScale="1">
        <p:scale>
          <a:sx n="93" d="100"/>
          <a:sy n="93" d="100"/>
        </p:scale>
        <p:origin x="82" y="154"/>
      </p:cViewPr>
      <p:guideLst>
        <p:guide orient="horz" pos="2160"/>
        <p:guide pos="2880"/>
      </p:guideLst>
    </p:cSldViewPr>
  </p:slideViewPr>
  <p:notesTextViewPr>
    <p:cViewPr>
      <p:scale>
        <a:sx n="1" d="1"/>
        <a:sy n="1" d="1"/>
      </p:scale>
      <p:origin x="0" y="0"/>
    </p:cViewPr>
  </p:notesTextViewPr>
  <p:sorterViewPr>
    <p:cViewPr>
      <p:scale>
        <a:sx n="100" d="100"/>
        <a:sy n="100" d="100"/>
      </p:scale>
      <p:origin x="0" y="546"/>
    </p:cViewPr>
  </p:sorterViewPr>
  <p:notesViewPr>
    <p:cSldViewPr>
      <p:cViewPr varScale="1">
        <p:scale>
          <a:sx n="76" d="100"/>
          <a:sy n="76" d="100"/>
        </p:scale>
        <p:origin x="2117" y="67"/>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C353D5B-AD95-4F11-A829-D880A4D7F743}" type="datetimeFigureOut">
              <a:rPr lang="en-US" smtClean="0"/>
              <a:t>5/17/2018</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D0E9E9F-00AF-4FD0-8FED-8767C1BDD4F1}" type="slidenum">
              <a:rPr lang="en-US" smtClean="0"/>
              <a:t>‹#›</a:t>
            </a:fld>
            <a:endParaRPr lang="en-US" dirty="0"/>
          </a:p>
        </p:txBody>
      </p:sp>
    </p:spTree>
    <p:extLst>
      <p:ext uri="{BB962C8B-B14F-4D97-AF65-F5344CB8AC3E}">
        <p14:creationId xmlns:p14="http://schemas.microsoft.com/office/powerpoint/2010/main" val="2525086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0E9E9F-00AF-4FD0-8FED-8767C1BDD4F1}" type="slidenum">
              <a:rPr lang="en-US" smtClean="0"/>
              <a:t>33</a:t>
            </a:fld>
            <a:endParaRPr lang="en-US" dirty="0"/>
          </a:p>
        </p:txBody>
      </p:sp>
    </p:spTree>
    <p:extLst>
      <p:ext uri="{BB962C8B-B14F-4D97-AF65-F5344CB8AC3E}">
        <p14:creationId xmlns:p14="http://schemas.microsoft.com/office/powerpoint/2010/main" val="3628123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0E9E9F-00AF-4FD0-8FED-8767C1BDD4F1}" type="slidenum">
              <a:rPr lang="en-US" smtClean="0"/>
              <a:t>40</a:t>
            </a:fld>
            <a:endParaRPr lang="en-US" dirty="0"/>
          </a:p>
        </p:txBody>
      </p:sp>
    </p:spTree>
    <p:extLst>
      <p:ext uri="{BB962C8B-B14F-4D97-AF65-F5344CB8AC3E}">
        <p14:creationId xmlns:p14="http://schemas.microsoft.com/office/powerpoint/2010/main" val="3907719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B21229-44AE-4333-B588-6CFE62711ED3}" type="datetimeFigureOut">
              <a:rPr lang="en-US" smtClean="0"/>
              <a:t>5/17/2018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434E28-C46F-4424-90AD-68BC0A74EB49}" type="slidenum">
              <a:rPr lang="en-US" smtClean="0"/>
              <a:t>‹#›</a:t>
            </a:fld>
            <a:endParaRPr lang="en-US" dirty="0"/>
          </a:p>
        </p:txBody>
      </p:sp>
    </p:spTree>
    <p:extLst>
      <p:ext uri="{BB962C8B-B14F-4D97-AF65-F5344CB8AC3E}">
        <p14:creationId xmlns:p14="http://schemas.microsoft.com/office/powerpoint/2010/main" val="4071180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B21229-44AE-4333-B588-6CFE62711ED3}" type="datetimeFigureOut">
              <a:rPr lang="en-US" smtClean="0"/>
              <a:t>5/17/2018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434E28-C46F-4424-90AD-68BC0A74EB49}" type="slidenum">
              <a:rPr lang="en-US" smtClean="0"/>
              <a:t>‹#›</a:t>
            </a:fld>
            <a:endParaRPr lang="en-US" dirty="0"/>
          </a:p>
        </p:txBody>
      </p:sp>
    </p:spTree>
    <p:extLst>
      <p:ext uri="{BB962C8B-B14F-4D97-AF65-F5344CB8AC3E}">
        <p14:creationId xmlns:p14="http://schemas.microsoft.com/office/powerpoint/2010/main" val="34015923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B21229-44AE-4333-B588-6CFE62711ED3}" type="datetimeFigureOut">
              <a:rPr lang="en-US" smtClean="0"/>
              <a:t>5/17/2018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434E28-C46F-4424-90AD-68BC0A74EB49}" type="slidenum">
              <a:rPr lang="en-US" smtClean="0"/>
              <a:t>‹#›</a:t>
            </a:fld>
            <a:endParaRPr lang="en-US" dirty="0"/>
          </a:p>
        </p:txBody>
      </p:sp>
    </p:spTree>
    <p:extLst>
      <p:ext uri="{BB962C8B-B14F-4D97-AF65-F5344CB8AC3E}">
        <p14:creationId xmlns:p14="http://schemas.microsoft.com/office/powerpoint/2010/main" val="40128319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0B21229-44AE-4333-B588-6CFE62711ED3}" type="datetimeFigureOut">
              <a:rPr lang="en-US" smtClean="0"/>
              <a:t>5/17/2018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434E28-C46F-4424-90AD-68BC0A74EB49}" type="slidenum">
              <a:rPr lang="en-US" smtClean="0"/>
              <a:t>‹#›</a:t>
            </a:fld>
            <a:endParaRPr lang="en-US" dirty="0"/>
          </a:p>
        </p:txBody>
      </p:sp>
    </p:spTree>
    <p:extLst>
      <p:ext uri="{BB962C8B-B14F-4D97-AF65-F5344CB8AC3E}">
        <p14:creationId xmlns:p14="http://schemas.microsoft.com/office/powerpoint/2010/main" val="9472038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B21229-44AE-4333-B588-6CFE62711ED3}" type="datetimeFigureOut">
              <a:rPr lang="en-US" smtClean="0"/>
              <a:t>5/17/2018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434E28-C46F-4424-90AD-68BC0A74EB49}" type="slidenum">
              <a:rPr lang="en-US" smtClean="0"/>
              <a:t>‹#›</a:t>
            </a:fld>
            <a:endParaRPr lang="en-US" dirty="0"/>
          </a:p>
        </p:txBody>
      </p:sp>
    </p:spTree>
    <p:extLst>
      <p:ext uri="{BB962C8B-B14F-4D97-AF65-F5344CB8AC3E}">
        <p14:creationId xmlns:p14="http://schemas.microsoft.com/office/powerpoint/2010/main" val="274458815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B21229-44AE-4333-B588-6CFE62711ED3}" type="datetimeFigureOut">
              <a:rPr lang="en-US" smtClean="0"/>
              <a:t>5/17/2018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434E28-C46F-4424-90AD-68BC0A74EB49}" type="slidenum">
              <a:rPr lang="en-US" smtClean="0"/>
              <a:t>‹#›</a:t>
            </a:fld>
            <a:endParaRPr lang="en-US" dirty="0"/>
          </a:p>
        </p:txBody>
      </p:sp>
    </p:spTree>
    <p:extLst>
      <p:ext uri="{BB962C8B-B14F-4D97-AF65-F5344CB8AC3E}">
        <p14:creationId xmlns:p14="http://schemas.microsoft.com/office/powerpoint/2010/main" val="339755783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B21229-44AE-4333-B588-6CFE62711ED3}" type="datetimeFigureOut">
              <a:rPr lang="en-US" smtClean="0"/>
              <a:t>5/17/2018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E434E28-C46F-4424-90AD-68BC0A74EB49}" type="slidenum">
              <a:rPr lang="en-US" smtClean="0"/>
              <a:t>‹#›</a:t>
            </a:fld>
            <a:endParaRPr lang="en-US" dirty="0"/>
          </a:p>
        </p:txBody>
      </p:sp>
    </p:spTree>
    <p:extLst>
      <p:ext uri="{BB962C8B-B14F-4D97-AF65-F5344CB8AC3E}">
        <p14:creationId xmlns:p14="http://schemas.microsoft.com/office/powerpoint/2010/main" val="102182871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B21229-44AE-4333-B588-6CFE62711ED3}" type="datetimeFigureOut">
              <a:rPr lang="en-US" smtClean="0"/>
              <a:t>5/17/2018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E434E28-C46F-4424-90AD-68BC0A74EB49}" type="slidenum">
              <a:rPr lang="en-US" smtClean="0"/>
              <a:t>‹#›</a:t>
            </a:fld>
            <a:endParaRPr lang="en-US" dirty="0"/>
          </a:p>
        </p:txBody>
      </p:sp>
    </p:spTree>
    <p:extLst>
      <p:ext uri="{BB962C8B-B14F-4D97-AF65-F5344CB8AC3E}">
        <p14:creationId xmlns:p14="http://schemas.microsoft.com/office/powerpoint/2010/main" val="340587186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B21229-44AE-4333-B588-6CFE62711ED3}" type="datetimeFigureOut">
              <a:rPr lang="en-US" smtClean="0"/>
              <a:t>5/17/2018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E434E28-C46F-4424-90AD-68BC0A74EB49}" type="slidenum">
              <a:rPr lang="en-US" smtClean="0"/>
              <a:t>‹#›</a:t>
            </a:fld>
            <a:endParaRPr lang="en-US" dirty="0"/>
          </a:p>
        </p:txBody>
      </p:sp>
    </p:spTree>
    <p:extLst>
      <p:ext uri="{BB962C8B-B14F-4D97-AF65-F5344CB8AC3E}">
        <p14:creationId xmlns:p14="http://schemas.microsoft.com/office/powerpoint/2010/main" val="140323497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B21229-44AE-4333-B588-6CFE62711ED3}" type="datetimeFigureOut">
              <a:rPr lang="en-US" smtClean="0"/>
              <a:t>5/17/2018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434E28-C46F-4424-90AD-68BC0A74EB49}" type="slidenum">
              <a:rPr lang="en-US" smtClean="0"/>
              <a:t>‹#›</a:t>
            </a:fld>
            <a:endParaRPr lang="en-US" dirty="0"/>
          </a:p>
        </p:txBody>
      </p:sp>
    </p:spTree>
    <p:extLst>
      <p:ext uri="{BB962C8B-B14F-4D97-AF65-F5344CB8AC3E}">
        <p14:creationId xmlns:p14="http://schemas.microsoft.com/office/powerpoint/2010/main" val="74187243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B21229-44AE-4333-B588-6CFE62711ED3}" type="datetimeFigureOut">
              <a:rPr lang="en-US" smtClean="0"/>
              <a:t>5/17/2018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434E28-C46F-4424-90AD-68BC0A74EB49}" type="slidenum">
              <a:rPr lang="en-US" smtClean="0"/>
              <a:t>‹#›</a:t>
            </a:fld>
            <a:endParaRPr lang="en-US" dirty="0"/>
          </a:p>
        </p:txBody>
      </p:sp>
    </p:spTree>
    <p:extLst>
      <p:ext uri="{BB962C8B-B14F-4D97-AF65-F5344CB8AC3E}">
        <p14:creationId xmlns:p14="http://schemas.microsoft.com/office/powerpoint/2010/main" val="318876041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 Target="../slides/slide2.xml"/><Relationship Id="rId18" Type="http://schemas.openxmlformats.org/officeDocument/2006/relationships/slide" Target="../slides/slide4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slide" Target="../slides/slide33.xml"/><Relationship Id="rId2" Type="http://schemas.openxmlformats.org/officeDocument/2006/relationships/slideLayout" Target="../slideLayouts/slideLayout2.xml"/><Relationship Id="rId16" Type="http://schemas.openxmlformats.org/officeDocument/2006/relationships/slide" Target="../slides/slide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 Target="../slides/slide2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 Target="../slides/slid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05000" y="274638"/>
            <a:ext cx="6781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286000" y="1600200"/>
            <a:ext cx="64008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B21229-44AE-4333-B588-6CFE62711ED3}" type="datetimeFigureOut">
              <a:rPr lang="en-US" smtClean="0"/>
              <a:t>5/17/2018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34E28-C46F-4424-90AD-68BC0A74EB49}" type="slidenum">
              <a:rPr lang="en-US" smtClean="0"/>
              <a:t>‹#›</a:t>
            </a:fld>
            <a:endParaRPr lang="en-US" dirty="0"/>
          </a:p>
        </p:txBody>
      </p:sp>
      <p:sp>
        <p:nvSpPr>
          <p:cNvPr id="7" name="TextBox 6">
            <a:hlinkClick r:id="rId13" action="ppaction://hlinksldjump"/>
          </p:cNvPr>
          <p:cNvSpPr txBox="1"/>
          <p:nvPr userDrawn="1"/>
        </p:nvSpPr>
        <p:spPr>
          <a:xfrm>
            <a:off x="120748" y="880646"/>
            <a:ext cx="1631852" cy="338554"/>
          </a:xfrm>
          <a:prstGeom prst="rect">
            <a:avLst/>
          </a:prstGeom>
          <a:noFill/>
        </p:spPr>
        <p:txBody>
          <a:bodyPr wrap="square" rtlCol="0">
            <a:spAutoFit/>
          </a:bodyPr>
          <a:lstStyle/>
          <a:p>
            <a:r>
              <a:rPr lang="en-US" sz="1600" dirty="0" smtClean="0"/>
              <a:t>Basic Concepts</a:t>
            </a:r>
            <a:endParaRPr lang="en-US" sz="1600" dirty="0"/>
          </a:p>
        </p:txBody>
      </p:sp>
      <p:sp>
        <p:nvSpPr>
          <p:cNvPr id="8" name="TextBox 7">
            <a:hlinkClick r:id="rId14" action="ppaction://hlinksldjump"/>
          </p:cNvPr>
          <p:cNvSpPr txBox="1"/>
          <p:nvPr userDrawn="1"/>
        </p:nvSpPr>
        <p:spPr>
          <a:xfrm>
            <a:off x="120748" y="1159170"/>
            <a:ext cx="1784252" cy="338554"/>
          </a:xfrm>
          <a:prstGeom prst="rect">
            <a:avLst/>
          </a:prstGeom>
          <a:noFill/>
        </p:spPr>
        <p:txBody>
          <a:bodyPr wrap="square" rtlCol="0">
            <a:spAutoFit/>
          </a:bodyPr>
          <a:lstStyle/>
          <a:p>
            <a:r>
              <a:rPr lang="en-US" sz="1600" dirty="0" smtClean="0"/>
              <a:t>Nerve conduction</a:t>
            </a:r>
            <a:endParaRPr lang="en-US" sz="1600" dirty="0"/>
          </a:p>
        </p:txBody>
      </p:sp>
      <p:sp>
        <p:nvSpPr>
          <p:cNvPr id="21" name="TextBox 20">
            <a:hlinkClick r:id="rId15" action="ppaction://hlinksldjump"/>
          </p:cNvPr>
          <p:cNvSpPr txBox="1"/>
          <p:nvPr userDrawn="1"/>
        </p:nvSpPr>
        <p:spPr>
          <a:xfrm>
            <a:off x="120748" y="1420817"/>
            <a:ext cx="1631852" cy="338554"/>
          </a:xfrm>
          <a:prstGeom prst="rect">
            <a:avLst/>
          </a:prstGeom>
          <a:noFill/>
        </p:spPr>
        <p:txBody>
          <a:bodyPr wrap="square" rtlCol="0">
            <a:spAutoFit/>
          </a:bodyPr>
          <a:lstStyle/>
          <a:p>
            <a:r>
              <a:rPr lang="en-US" sz="1600" dirty="0" smtClean="0"/>
              <a:t>Normal values</a:t>
            </a:r>
            <a:endParaRPr lang="en-US" sz="1600" dirty="0"/>
          </a:p>
        </p:txBody>
      </p:sp>
      <p:sp>
        <p:nvSpPr>
          <p:cNvPr id="22" name="TextBox 21">
            <a:hlinkClick r:id="rId16" action="ppaction://hlinksldjump"/>
          </p:cNvPr>
          <p:cNvSpPr txBox="1"/>
          <p:nvPr userDrawn="1"/>
        </p:nvSpPr>
        <p:spPr>
          <a:xfrm>
            <a:off x="120748" y="1699341"/>
            <a:ext cx="1631852" cy="338554"/>
          </a:xfrm>
          <a:prstGeom prst="rect">
            <a:avLst/>
          </a:prstGeom>
          <a:noFill/>
        </p:spPr>
        <p:txBody>
          <a:bodyPr wrap="square" rtlCol="0">
            <a:spAutoFit/>
          </a:bodyPr>
          <a:lstStyle/>
          <a:p>
            <a:r>
              <a:rPr lang="en-US" sz="1600" dirty="0" smtClean="0"/>
              <a:t>Repetitive</a:t>
            </a:r>
            <a:r>
              <a:rPr lang="en-US" sz="1600" baseline="0" dirty="0" smtClean="0"/>
              <a:t> stim</a:t>
            </a:r>
            <a:endParaRPr lang="en-US" sz="1600" dirty="0"/>
          </a:p>
        </p:txBody>
      </p:sp>
      <p:sp>
        <p:nvSpPr>
          <p:cNvPr id="27" name="TextBox 26">
            <a:hlinkClick r:id="rId17" action="ppaction://hlinksldjump"/>
          </p:cNvPr>
          <p:cNvSpPr txBox="1"/>
          <p:nvPr userDrawn="1"/>
        </p:nvSpPr>
        <p:spPr>
          <a:xfrm>
            <a:off x="120748" y="1981200"/>
            <a:ext cx="1631852" cy="338554"/>
          </a:xfrm>
          <a:prstGeom prst="rect">
            <a:avLst/>
          </a:prstGeom>
          <a:noFill/>
        </p:spPr>
        <p:txBody>
          <a:bodyPr wrap="square" rtlCol="0">
            <a:spAutoFit/>
          </a:bodyPr>
          <a:lstStyle/>
          <a:p>
            <a:r>
              <a:rPr lang="en-US" sz="1600" dirty="0" smtClean="0"/>
              <a:t>Normal anatomy</a:t>
            </a:r>
            <a:endParaRPr lang="en-US" sz="1600" dirty="0"/>
          </a:p>
        </p:txBody>
      </p:sp>
      <p:sp>
        <p:nvSpPr>
          <p:cNvPr id="28" name="TextBox 27">
            <a:hlinkClick r:id="" action="ppaction://noaction"/>
          </p:cNvPr>
          <p:cNvSpPr txBox="1"/>
          <p:nvPr userDrawn="1"/>
        </p:nvSpPr>
        <p:spPr>
          <a:xfrm>
            <a:off x="120748" y="2259724"/>
            <a:ext cx="1631852" cy="338554"/>
          </a:xfrm>
          <a:prstGeom prst="rect">
            <a:avLst/>
          </a:prstGeom>
          <a:noFill/>
        </p:spPr>
        <p:txBody>
          <a:bodyPr wrap="square" rtlCol="0">
            <a:spAutoFit/>
          </a:bodyPr>
          <a:lstStyle/>
          <a:p>
            <a:r>
              <a:rPr lang="en-US" sz="1600" dirty="0" smtClean="0"/>
              <a:t>Median nerve</a:t>
            </a:r>
            <a:endParaRPr lang="en-US" sz="1600" dirty="0"/>
          </a:p>
        </p:txBody>
      </p:sp>
      <p:sp>
        <p:nvSpPr>
          <p:cNvPr id="29" name="TextBox 28">
            <a:hlinkClick r:id="" action="ppaction://noaction"/>
          </p:cNvPr>
          <p:cNvSpPr txBox="1"/>
          <p:nvPr userDrawn="1"/>
        </p:nvSpPr>
        <p:spPr>
          <a:xfrm>
            <a:off x="120748" y="2521371"/>
            <a:ext cx="1631852" cy="338554"/>
          </a:xfrm>
          <a:prstGeom prst="rect">
            <a:avLst/>
          </a:prstGeom>
          <a:noFill/>
        </p:spPr>
        <p:txBody>
          <a:bodyPr wrap="square" rtlCol="0">
            <a:spAutoFit/>
          </a:bodyPr>
          <a:lstStyle/>
          <a:p>
            <a:r>
              <a:rPr lang="en-US" sz="1600" dirty="0" smtClean="0"/>
              <a:t>Ulnar nerve</a:t>
            </a:r>
            <a:endParaRPr lang="en-US" sz="1600" dirty="0"/>
          </a:p>
        </p:txBody>
      </p:sp>
      <p:sp>
        <p:nvSpPr>
          <p:cNvPr id="30" name="TextBox 29">
            <a:hlinkClick r:id="" action="ppaction://noaction"/>
          </p:cNvPr>
          <p:cNvSpPr txBox="1"/>
          <p:nvPr userDrawn="1"/>
        </p:nvSpPr>
        <p:spPr>
          <a:xfrm>
            <a:off x="120748" y="2799895"/>
            <a:ext cx="1631852" cy="338554"/>
          </a:xfrm>
          <a:prstGeom prst="rect">
            <a:avLst/>
          </a:prstGeom>
          <a:noFill/>
        </p:spPr>
        <p:txBody>
          <a:bodyPr wrap="square" rtlCol="0">
            <a:spAutoFit/>
          </a:bodyPr>
          <a:lstStyle/>
          <a:p>
            <a:r>
              <a:rPr lang="en-US" sz="1600" dirty="0" smtClean="0"/>
              <a:t>Peroneal nerve</a:t>
            </a:r>
            <a:endParaRPr lang="en-US" sz="1600" dirty="0"/>
          </a:p>
        </p:txBody>
      </p:sp>
      <p:sp>
        <p:nvSpPr>
          <p:cNvPr id="31" name="TextBox 30">
            <a:hlinkClick r:id="" action="ppaction://noaction"/>
          </p:cNvPr>
          <p:cNvSpPr txBox="1"/>
          <p:nvPr userDrawn="1"/>
        </p:nvSpPr>
        <p:spPr>
          <a:xfrm>
            <a:off x="120748" y="3048000"/>
            <a:ext cx="1631852" cy="338554"/>
          </a:xfrm>
          <a:prstGeom prst="rect">
            <a:avLst/>
          </a:prstGeom>
          <a:noFill/>
        </p:spPr>
        <p:txBody>
          <a:bodyPr wrap="square" rtlCol="0">
            <a:spAutoFit/>
          </a:bodyPr>
          <a:lstStyle/>
          <a:p>
            <a:r>
              <a:rPr lang="en-US" sz="1600" dirty="0" smtClean="0"/>
              <a:t>Radial nerve</a:t>
            </a:r>
            <a:endParaRPr lang="en-US" sz="1600" dirty="0"/>
          </a:p>
        </p:txBody>
      </p:sp>
      <p:sp>
        <p:nvSpPr>
          <p:cNvPr id="32" name="TextBox 31">
            <a:hlinkClick r:id="" action="ppaction://noaction"/>
          </p:cNvPr>
          <p:cNvSpPr txBox="1"/>
          <p:nvPr userDrawn="1"/>
        </p:nvSpPr>
        <p:spPr>
          <a:xfrm>
            <a:off x="120748" y="3326524"/>
            <a:ext cx="2317652" cy="338554"/>
          </a:xfrm>
          <a:prstGeom prst="rect">
            <a:avLst/>
          </a:prstGeom>
          <a:noFill/>
        </p:spPr>
        <p:txBody>
          <a:bodyPr wrap="square" rtlCol="0">
            <a:spAutoFit/>
          </a:bodyPr>
          <a:lstStyle/>
          <a:p>
            <a:r>
              <a:rPr lang="en-US" sz="1600" dirty="0" smtClean="0"/>
              <a:t>Other</a:t>
            </a:r>
            <a:r>
              <a:rPr lang="en-US" sz="1600" baseline="0" dirty="0" smtClean="0"/>
              <a:t> compressions</a:t>
            </a:r>
            <a:endParaRPr lang="en-US" sz="1600" dirty="0"/>
          </a:p>
        </p:txBody>
      </p:sp>
      <p:sp>
        <p:nvSpPr>
          <p:cNvPr id="33" name="TextBox 32">
            <a:hlinkClick r:id="rId18" action="ppaction://hlinksldjump"/>
          </p:cNvPr>
          <p:cNvSpPr txBox="1"/>
          <p:nvPr userDrawn="1"/>
        </p:nvSpPr>
        <p:spPr>
          <a:xfrm>
            <a:off x="120748" y="3588171"/>
            <a:ext cx="2470052" cy="338554"/>
          </a:xfrm>
          <a:prstGeom prst="rect">
            <a:avLst/>
          </a:prstGeom>
          <a:noFill/>
        </p:spPr>
        <p:txBody>
          <a:bodyPr wrap="square" rtlCol="0">
            <a:spAutoFit/>
          </a:bodyPr>
          <a:lstStyle/>
          <a:p>
            <a:r>
              <a:rPr lang="en-US" sz="1600" dirty="0" smtClean="0"/>
              <a:t>Anomalous</a:t>
            </a:r>
            <a:r>
              <a:rPr lang="en-US" sz="1600" baseline="0" dirty="0" smtClean="0"/>
              <a:t> innervation</a:t>
            </a:r>
            <a:endParaRPr lang="en-US" sz="1600" dirty="0"/>
          </a:p>
        </p:txBody>
      </p:sp>
      <p:sp>
        <p:nvSpPr>
          <p:cNvPr id="34" name="TextBox 33">
            <a:hlinkClick r:id="" action="ppaction://noaction"/>
          </p:cNvPr>
          <p:cNvSpPr txBox="1"/>
          <p:nvPr userDrawn="1"/>
        </p:nvSpPr>
        <p:spPr>
          <a:xfrm>
            <a:off x="120748" y="3866695"/>
            <a:ext cx="1860452" cy="338554"/>
          </a:xfrm>
          <a:prstGeom prst="rect">
            <a:avLst/>
          </a:prstGeom>
          <a:noFill/>
        </p:spPr>
        <p:txBody>
          <a:bodyPr wrap="square" rtlCol="0">
            <a:spAutoFit/>
          </a:bodyPr>
          <a:lstStyle/>
          <a:p>
            <a:r>
              <a:rPr lang="en-US" sz="1600" dirty="0" smtClean="0"/>
              <a:t>Axonal vs. demyel.</a:t>
            </a:r>
            <a:endParaRPr lang="en-US" sz="1600" dirty="0"/>
          </a:p>
        </p:txBody>
      </p:sp>
      <p:sp>
        <p:nvSpPr>
          <p:cNvPr id="35" name="TextBox 34">
            <a:hlinkClick r:id="" action="ppaction://noaction"/>
          </p:cNvPr>
          <p:cNvSpPr txBox="1"/>
          <p:nvPr userDrawn="1"/>
        </p:nvSpPr>
        <p:spPr>
          <a:xfrm>
            <a:off x="120748" y="4126887"/>
            <a:ext cx="1631852" cy="338554"/>
          </a:xfrm>
          <a:prstGeom prst="rect">
            <a:avLst/>
          </a:prstGeom>
          <a:noFill/>
        </p:spPr>
        <p:txBody>
          <a:bodyPr wrap="square" rtlCol="0">
            <a:spAutoFit/>
          </a:bodyPr>
          <a:lstStyle/>
          <a:p>
            <a:r>
              <a:rPr lang="en-US" sz="1600" dirty="0" smtClean="0"/>
              <a:t>Root</a:t>
            </a:r>
            <a:r>
              <a:rPr lang="en-US" sz="1600" baseline="0" dirty="0" smtClean="0"/>
              <a:t> and plexus</a:t>
            </a:r>
            <a:endParaRPr lang="en-US" sz="1600" dirty="0"/>
          </a:p>
        </p:txBody>
      </p:sp>
      <p:sp>
        <p:nvSpPr>
          <p:cNvPr id="36" name="TextBox 35">
            <a:hlinkClick r:id="" action="ppaction://noaction"/>
          </p:cNvPr>
          <p:cNvSpPr txBox="1"/>
          <p:nvPr userDrawn="1"/>
        </p:nvSpPr>
        <p:spPr>
          <a:xfrm>
            <a:off x="120748" y="4388534"/>
            <a:ext cx="1631852" cy="338554"/>
          </a:xfrm>
          <a:prstGeom prst="rect">
            <a:avLst/>
          </a:prstGeom>
          <a:noFill/>
        </p:spPr>
        <p:txBody>
          <a:bodyPr wrap="square" rtlCol="0">
            <a:spAutoFit/>
          </a:bodyPr>
          <a:lstStyle/>
          <a:p>
            <a:r>
              <a:rPr lang="en-US" sz="1600" dirty="0" smtClean="0"/>
              <a:t>Cranial</a:t>
            </a:r>
            <a:r>
              <a:rPr lang="en-US" sz="1600" baseline="0" dirty="0" smtClean="0"/>
              <a:t> nerves</a:t>
            </a:r>
            <a:endParaRPr lang="en-US" sz="1600" dirty="0"/>
          </a:p>
        </p:txBody>
      </p:sp>
    </p:spTree>
    <p:extLst>
      <p:ext uri="{BB962C8B-B14F-4D97-AF65-F5344CB8AC3E}">
        <p14:creationId xmlns:p14="http://schemas.microsoft.com/office/powerpoint/2010/main" val="286971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130425"/>
            <a:ext cx="6172200" cy="1470025"/>
          </a:xfrm>
        </p:spPr>
        <p:txBody>
          <a:bodyPr>
            <a:normAutofit fontScale="90000"/>
          </a:bodyPr>
          <a:lstStyle/>
          <a:p>
            <a:r>
              <a:rPr lang="en-US" dirty="0"/>
              <a:t>A Self-Study Curriculum in </a:t>
            </a:r>
            <a:r>
              <a:rPr lang="en-US" dirty="0" smtClean="0"/>
              <a:t>Nerve </a:t>
            </a:r>
            <a:r>
              <a:rPr lang="en-US" dirty="0"/>
              <a:t>Conduction Studies </a:t>
            </a:r>
            <a:r>
              <a:rPr lang="en-US" dirty="0" smtClean="0"/>
              <a:t>for Technologists</a:t>
            </a:r>
            <a:endParaRPr lang="en-US" dirty="0"/>
          </a:p>
        </p:txBody>
      </p:sp>
      <p:sp>
        <p:nvSpPr>
          <p:cNvPr id="3" name="TextBox 2"/>
          <p:cNvSpPr txBox="1"/>
          <p:nvPr/>
        </p:nvSpPr>
        <p:spPr>
          <a:xfrm>
            <a:off x="2209800" y="5105400"/>
            <a:ext cx="6553200" cy="954107"/>
          </a:xfrm>
          <a:prstGeom prst="rect">
            <a:avLst/>
          </a:prstGeom>
          <a:noFill/>
        </p:spPr>
        <p:txBody>
          <a:bodyPr wrap="square" rtlCol="0">
            <a:spAutoFit/>
          </a:bodyPr>
          <a:lstStyle/>
          <a:p>
            <a:pPr algn="ctr"/>
            <a:r>
              <a:rPr lang="en-US" sz="1400" dirty="0" smtClean="0"/>
              <a:t>Content developed by </a:t>
            </a:r>
            <a:r>
              <a:rPr lang="en-US" sz="1400" dirty="0"/>
              <a:t>Zachary N. London, MD, Gary W. Gallagher, MD, and Matthew J. </a:t>
            </a:r>
            <a:r>
              <a:rPr lang="en-US" sz="1400" dirty="0" err="1"/>
              <a:t>Ebright</a:t>
            </a:r>
            <a:r>
              <a:rPr lang="en-US" sz="1400" dirty="0"/>
              <a:t>, </a:t>
            </a:r>
            <a:r>
              <a:rPr lang="en-US" sz="1400" dirty="0" smtClean="0"/>
              <a:t>MD as part of a </a:t>
            </a:r>
            <a:r>
              <a:rPr lang="en-US" sz="1400" dirty="0" err="1" smtClean="0"/>
              <a:t>A</a:t>
            </a:r>
            <a:r>
              <a:rPr lang="en-US" sz="1400" dirty="0" smtClean="0"/>
              <a:t> </a:t>
            </a:r>
            <a:r>
              <a:rPr lang="en-US" sz="1400" dirty="0"/>
              <a:t>Self-Study Curriculum in Electromyography and Nerve Conduction Studies for Residents and </a:t>
            </a:r>
            <a:r>
              <a:rPr lang="en-US" sz="1400" dirty="0" smtClean="0"/>
              <a:t>Fellows.  Content has been tailored for the technologist’s role.</a:t>
            </a:r>
            <a:endParaRPr lang="en-US" sz="1400" dirty="0"/>
          </a:p>
        </p:txBody>
      </p:sp>
    </p:spTree>
    <p:extLst>
      <p:ext uri="{BB962C8B-B14F-4D97-AF65-F5344CB8AC3E}">
        <p14:creationId xmlns:p14="http://schemas.microsoft.com/office/powerpoint/2010/main" val="1845185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Nerve Conduction Studies</a:t>
            </a:r>
            <a:endParaRPr lang="en-US" dirty="0"/>
          </a:p>
        </p:txBody>
      </p:sp>
      <p:sp>
        <p:nvSpPr>
          <p:cNvPr id="5" name="TextBox 4"/>
          <p:cNvSpPr txBox="1"/>
          <p:nvPr/>
        </p:nvSpPr>
        <p:spPr>
          <a:xfrm>
            <a:off x="2438400" y="1547449"/>
            <a:ext cx="5867400" cy="923330"/>
          </a:xfrm>
          <a:prstGeom prst="rect">
            <a:avLst/>
          </a:prstGeom>
          <a:noFill/>
        </p:spPr>
        <p:txBody>
          <a:bodyPr wrap="square" rtlCol="0">
            <a:spAutoFit/>
          </a:bodyPr>
          <a:lstStyle/>
          <a:p>
            <a:r>
              <a:rPr lang="en-US" b="1" u="sng" dirty="0" smtClean="0"/>
              <a:t>Motor Amplitude</a:t>
            </a:r>
            <a:endParaRPr lang="en-US" b="1" dirty="0" smtClean="0"/>
          </a:p>
          <a:p>
            <a:r>
              <a:rPr lang="en-US" b="1" dirty="0" smtClean="0"/>
              <a:t>What is the physiologic basis of the compound muscle action potential amplitude?</a:t>
            </a:r>
          </a:p>
        </p:txBody>
      </p:sp>
      <p:sp>
        <p:nvSpPr>
          <p:cNvPr id="6" name="TextBox 5"/>
          <p:cNvSpPr txBox="1"/>
          <p:nvPr/>
        </p:nvSpPr>
        <p:spPr>
          <a:xfrm>
            <a:off x="2438400" y="2438400"/>
            <a:ext cx="5867400" cy="646331"/>
          </a:xfrm>
          <a:prstGeom prst="rect">
            <a:avLst/>
          </a:prstGeom>
          <a:noFill/>
        </p:spPr>
        <p:txBody>
          <a:bodyPr wrap="square" rtlCol="0">
            <a:spAutoFit/>
          </a:bodyPr>
          <a:lstStyle/>
          <a:p>
            <a:r>
              <a:rPr lang="en-US" i="1" dirty="0" smtClean="0"/>
              <a:t>The compound muscle action potential (CMAP) amplitude reflects the number of muscle fibers that depolarize.</a:t>
            </a:r>
            <a:endParaRPr lang="en-US" dirty="0"/>
          </a:p>
        </p:txBody>
      </p:sp>
      <p:sp>
        <p:nvSpPr>
          <p:cNvPr id="9" name="TextBox 8"/>
          <p:cNvSpPr txBox="1"/>
          <p:nvPr/>
        </p:nvSpPr>
        <p:spPr>
          <a:xfrm>
            <a:off x="2438400" y="3084731"/>
            <a:ext cx="5867400" cy="646331"/>
          </a:xfrm>
          <a:prstGeom prst="rect">
            <a:avLst/>
          </a:prstGeom>
          <a:noFill/>
        </p:spPr>
        <p:txBody>
          <a:bodyPr wrap="square" rtlCol="0">
            <a:spAutoFit/>
          </a:bodyPr>
          <a:lstStyle/>
          <a:p>
            <a:r>
              <a:rPr lang="en-US" b="1" dirty="0" smtClean="0"/>
              <a:t>What are the units used to measure the compound muscle action potential?</a:t>
            </a:r>
          </a:p>
        </p:txBody>
      </p:sp>
      <p:sp>
        <p:nvSpPr>
          <p:cNvPr id="10" name="TextBox 9"/>
          <p:cNvSpPr txBox="1"/>
          <p:nvPr/>
        </p:nvSpPr>
        <p:spPr>
          <a:xfrm>
            <a:off x="2438400" y="3695667"/>
            <a:ext cx="5867400" cy="369332"/>
          </a:xfrm>
          <a:prstGeom prst="rect">
            <a:avLst/>
          </a:prstGeom>
          <a:noFill/>
        </p:spPr>
        <p:txBody>
          <a:bodyPr wrap="square" rtlCol="0">
            <a:spAutoFit/>
          </a:bodyPr>
          <a:lstStyle/>
          <a:p>
            <a:r>
              <a:rPr lang="en-US" i="1" dirty="0" smtClean="0"/>
              <a:t>Millivolts.</a:t>
            </a:r>
          </a:p>
        </p:txBody>
      </p:sp>
      <p:sp>
        <p:nvSpPr>
          <p:cNvPr id="11" name="TextBox 10"/>
          <p:cNvSpPr txBox="1"/>
          <p:nvPr/>
        </p:nvSpPr>
        <p:spPr>
          <a:xfrm>
            <a:off x="2438400" y="4093334"/>
            <a:ext cx="5867400" cy="369332"/>
          </a:xfrm>
          <a:prstGeom prst="rect">
            <a:avLst/>
          </a:prstGeom>
          <a:noFill/>
        </p:spPr>
        <p:txBody>
          <a:bodyPr wrap="square" rtlCol="0">
            <a:spAutoFit/>
          </a:bodyPr>
          <a:lstStyle/>
          <a:p>
            <a:r>
              <a:rPr lang="en-US" b="1" dirty="0" smtClean="0"/>
              <a:t>Why do we record over the muscle motor point?</a:t>
            </a:r>
          </a:p>
        </p:txBody>
      </p:sp>
      <p:sp>
        <p:nvSpPr>
          <p:cNvPr id="12" name="TextBox 11"/>
          <p:cNvSpPr txBox="1"/>
          <p:nvPr/>
        </p:nvSpPr>
        <p:spPr>
          <a:xfrm>
            <a:off x="2438400" y="4491001"/>
            <a:ext cx="5867400" cy="1754326"/>
          </a:xfrm>
          <a:prstGeom prst="rect">
            <a:avLst/>
          </a:prstGeom>
          <a:noFill/>
        </p:spPr>
        <p:txBody>
          <a:bodyPr wrap="square" rtlCol="0">
            <a:spAutoFit/>
          </a:bodyPr>
          <a:lstStyle/>
          <a:p>
            <a:r>
              <a:rPr lang="en-US" i="1" dirty="0"/>
              <a:t>Muscle depolarization first occurs at the motor point (motor endplate). If the recording electrode is not placed here, nerve conduction studies can be artificially abnormal because (a) the initial positive deflection makes the onset latency difficult to accurately measure, and (b) the CMAP amplitude may appear artificially reduced.</a:t>
            </a:r>
            <a:endParaRPr lang="en-US" dirty="0"/>
          </a:p>
        </p:txBody>
      </p:sp>
      <p:sp>
        <p:nvSpPr>
          <p:cNvPr id="13" name="Rectangle 12"/>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6669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Nerve Conduction Studies</a:t>
            </a:r>
            <a:endParaRPr lang="en-US" dirty="0"/>
          </a:p>
        </p:txBody>
      </p:sp>
      <p:sp>
        <p:nvSpPr>
          <p:cNvPr id="5" name="TextBox 4"/>
          <p:cNvSpPr txBox="1"/>
          <p:nvPr/>
        </p:nvSpPr>
        <p:spPr>
          <a:xfrm>
            <a:off x="2438400" y="1547449"/>
            <a:ext cx="5867400" cy="923330"/>
          </a:xfrm>
          <a:prstGeom prst="rect">
            <a:avLst/>
          </a:prstGeom>
          <a:noFill/>
        </p:spPr>
        <p:txBody>
          <a:bodyPr wrap="square" rtlCol="0">
            <a:spAutoFit/>
          </a:bodyPr>
          <a:lstStyle/>
          <a:p>
            <a:r>
              <a:rPr lang="en-US" b="1" u="sng" dirty="0" smtClean="0"/>
              <a:t>Sensory Amplitude</a:t>
            </a:r>
            <a:endParaRPr lang="en-US" b="1" dirty="0" smtClean="0"/>
          </a:p>
          <a:p>
            <a:r>
              <a:rPr lang="en-US" b="1" dirty="0" smtClean="0"/>
              <a:t>What is the physiologic basis of the sensory nerve action potential (SNAP) amplitude?</a:t>
            </a:r>
          </a:p>
        </p:txBody>
      </p:sp>
      <p:sp>
        <p:nvSpPr>
          <p:cNvPr id="6" name="TextBox 5"/>
          <p:cNvSpPr txBox="1"/>
          <p:nvPr/>
        </p:nvSpPr>
        <p:spPr>
          <a:xfrm>
            <a:off x="2438400" y="2426790"/>
            <a:ext cx="5867400" cy="646331"/>
          </a:xfrm>
          <a:prstGeom prst="rect">
            <a:avLst/>
          </a:prstGeom>
          <a:noFill/>
        </p:spPr>
        <p:txBody>
          <a:bodyPr wrap="square" rtlCol="0">
            <a:spAutoFit/>
          </a:bodyPr>
          <a:lstStyle/>
          <a:p>
            <a:r>
              <a:rPr lang="en-US" i="1" dirty="0" smtClean="0"/>
              <a:t>The SNAP amplitude reflects the sum of all of the sensory fibers that depolarize.</a:t>
            </a:r>
            <a:endParaRPr lang="en-US" dirty="0"/>
          </a:p>
        </p:txBody>
      </p:sp>
      <p:sp>
        <p:nvSpPr>
          <p:cNvPr id="9" name="TextBox 8"/>
          <p:cNvSpPr txBox="1"/>
          <p:nvPr/>
        </p:nvSpPr>
        <p:spPr>
          <a:xfrm>
            <a:off x="2466739" y="3337201"/>
            <a:ext cx="5867400" cy="646331"/>
          </a:xfrm>
          <a:prstGeom prst="rect">
            <a:avLst/>
          </a:prstGeom>
          <a:noFill/>
        </p:spPr>
        <p:txBody>
          <a:bodyPr wrap="square" rtlCol="0">
            <a:spAutoFit/>
          </a:bodyPr>
          <a:lstStyle/>
          <a:p>
            <a:r>
              <a:rPr lang="en-US" b="1" dirty="0" smtClean="0"/>
              <a:t>What are the units used to measure the sensory nerve action potential amplitude?</a:t>
            </a:r>
          </a:p>
        </p:txBody>
      </p:sp>
      <p:sp>
        <p:nvSpPr>
          <p:cNvPr id="10" name="TextBox 9"/>
          <p:cNvSpPr txBox="1"/>
          <p:nvPr/>
        </p:nvSpPr>
        <p:spPr>
          <a:xfrm>
            <a:off x="2485632" y="3977673"/>
            <a:ext cx="5867400" cy="369332"/>
          </a:xfrm>
          <a:prstGeom prst="rect">
            <a:avLst/>
          </a:prstGeom>
          <a:noFill/>
        </p:spPr>
        <p:txBody>
          <a:bodyPr wrap="square" rtlCol="0">
            <a:spAutoFit/>
          </a:bodyPr>
          <a:lstStyle/>
          <a:p>
            <a:r>
              <a:rPr lang="en-US" i="1" dirty="0" smtClean="0"/>
              <a:t>Microvolts.</a:t>
            </a:r>
            <a:endParaRPr lang="en-US" dirty="0"/>
          </a:p>
        </p:txBody>
      </p:sp>
      <p:sp>
        <p:nvSpPr>
          <p:cNvPr id="11" name="Rectangle 10"/>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04605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95410"/>
            <a:ext cx="6858000" cy="1143000"/>
          </a:xfrm>
        </p:spPr>
        <p:txBody>
          <a:bodyPr/>
          <a:lstStyle/>
          <a:p>
            <a:r>
              <a:rPr lang="en-US" dirty="0" smtClean="0"/>
              <a:t>Nerve Conduction Studies</a:t>
            </a:r>
            <a:endParaRPr lang="en-US" dirty="0"/>
          </a:p>
        </p:txBody>
      </p:sp>
      <p:sp>
        <p:nvSpPr>
          <p:cNvPr id="5" name="TextBox 4"/>
          <p:cNvSpPr txBox="1"/>
          <p:nvPr/>
        </p:nvSpPr>
        <p:spPr>
          <a:xfrm>
            <a:off x="2464849" y="1600200"/>
            <a:ext cx="5867400" cy="646331"/>
          </a:xfrm>
          <a:prstGeom prst="rect">
            <a:avLst/>
          </a:prstGeom>
          <a:noFill/>
        </p:spPr>
        <p:txBody>
          <a:bodyPr wrap="square" rtlCol="0">
            <a:spAutoFit/>
          </a:bodyPr>
          <a:lstStyle/>
          <a:p>
            <a:r>
              <a:rPr lang="en-US" b="1" u="sng" dirty="0" smtClean="0"/>
              <a:t>Motor latency</a:t>
            </a:r>
            <a:endParaRPr lang="en-US" b="1" dirty="0" smtClean="0"/>
          </a:p>
          <a:p>
            <a:r>
              <a:rPr lang="en-US" b="1" dirty="0" smtClean="0"/>
              <a:t>What is the significance of the motor latency?</a:t>
            </a:r>
          </a:p>
        </p:txBody>
      </p:sp>
      <p:sp>
        <p:nvSpPr>
          <p:cNvPr id="6" name="TextBox 5"/>
          <p:cNvSpPr txBox="1"/>
          <p:nvPr/>
        </p:nvSpPr>
        <p:spPr>
          <a:xfrm>
            <a:off x="2464849" y="2186351"/>
            <a:ext cx="5867400" cy="1754326"/>
          </a:xfrm>
          <a:prstGeom prst="rect">
            <a:avLst/>
          </a:prstGeom>
          <a:noFill/>
        </p:spPr>
        <p:txBody>
          <a:bodyPr wrap="square" rtlCol="0">
            <a:spAutoFit/>
          </a:bodyPr>
          <a:lstStyle/>
          <a:p>
            <a:r>
              <a:rPr lang="en-US" i="1" dirty="0" smtClean="0"/>
              <a:t>It is the summation of:</a:t>
            </a:r>
          </a:p>
          <a:p>
            <a:pPr marL="342900" indent="-342900">
              <a:buAutoNum type="alphaLcParenR"/>
            </a:pPr>
            <a:r>
              <a:rPr lang="en-US" i="1" dirty="0" smtClean="0"/>
              <a:t>The time it takes for the nerve to conduct from the stimulus to the site of the neuromuscular junction.</a:t>
            </a:r>
          </a:p>
          <a:p>
            <a:pPr marL="342900" indent="-342900">
              <a:buAutoNum type="alphaLcParenR"/>
            </a:pPr>
            <a:r>
              <a:rPr lang="en-US" i="1" dirty="0"/>
              <a:t>T</a:t>
            </a:r>
            <a:r>
              <a:rPr lang="en-US" i="1" dirty="0" smtClean="0"/>
              <a:t>he time delay as the neurotransmitter crosses the neuromuscular junction.</a:t>
            </a:r>
          </a:p>
          <a:p>
            <a:pPr marL="342900" indent="-342900">
              <a:buAutoNum type="alphaLcParenR"/>
            </a:pPr>
            <a:r>
              <a:rPr lang="en-US" i="1" dirty="0" smtClean="0"/>
              <a:t>The time it takes for the muscle to depolarize.</a:t>
            </a:r>
            <a:endParaRPr lang="en-US" dirty="0"/>
          </a:p>
        </p:txBody>
      </p:sp>
      <p:sp>
        <p:nvSpPr>
          <p:cNvPr id="9" name="TextBox 8"/>
          <p:cNvSpPr txBox="1"/>
          <p:nvPr/>
        </p:nvSpPr>
        <p:spPr>
          <a:xfrm>
            <a:off x="2493188" y="4167551"/>
            <a:ext cx="5867400" cy="369332"/>
          </a:xfrm>
          <a:prstGeom prst="rect">
            <a:avLst/>
          </a:prstGeom>
          <a:noFill/>
        </p:spPr>
        <p:txBody>
          <a:bodyPr wrap="square" rtlCol="0">
            <a:spAutoFit/>
          </a:bodyPr>
          <a:lstStyle/>
          <a:p>
            <a:r>
              <a:rPr lang="en-US" b="1" dirty="0" smtClean="0"/>
              <a:t>Do we look at the onset or the peak latency of the CMAP?</a:t>
            </a:r>
          </a:p>
        </p:txBody>
      </p:sp>
      <p:sp>
        <p:nvSpPr>
          <p:cNvPr id="10" name="TextBox 9"/>
          <p:cNvSpPr txBox="1"/>
          <p:nvPr/>
        </p:nvSpPr>
        <p:spPr>
          <a:xfrm>
            <a:off x="2493188" y="4520433"/>
            <a:ext cx="5867400" cy="369332"/>
          </a:xfrm>
          <a:prstGeom prst="rect">
            <a:avLst/>
          </a:prstGeom>
          <a:noFill/>
        </p:spPr>
        <p:txBody>
          <a:bodyPr wrap="square" rtlCol="0">
            <a:spAutoFit/>
          </a:bodyPr>
          <a:lstStyle/>
          <a:p>
            <a:r>
              <a:rPr lang="en-US" i="1" dirty="0" smtClean="0"/>
              <a:t>The onset latency.</a:t>
            </a:r>
            <a:endParaRPr lang="en-US" dirty="0"/>
          </a:p>
        </p:txBody>
      </p:sp>
      <p:sp>
        <p:nvSpPr>
          <p:cNvPr id="13" name="TextBox 12"/>
          <p:cNvSpPr txBox="1"/>
          <p:nvPr/>
        </p:nvSpPr>
        <p:spPr>
          <a:xfrm>
            <a:off x="2514600" y="5043943"/>
            <a:ext cx="5867400" cy="369332"/>
          </a:xfrm>
          <a:prstGeom prst="rect">
            <a:avLst/>
          </a:prstGeom>
          <a:noFill/>
        </p:spPr>
        <p:txBody>
          <a:bodyPr wrap="square" rtlCol="0">
            <a:spAutoFit/>
          </a:bodyPr>
          <a:lstStyle/>
          <a:p>
            <a:r>
              <a:rPr lang="en-US" b="1" dirty="0" smtClean="0"/>
              <a:t>What are the units of the CMAP latency?</a:t>
            </a:r>
          </a:p>
        </p:txBody>
      </p:sp>
      <p:sp>
        <p:nvSpPr>
          <p:cNvPr id="14" name="TextBox 13"/>
          <p:cNvSpPr txBox="1"/>
          <p:nvPr/>
        </p:nvSpPr>
        <p:spPr>
          <a:xfrm>
            <a:off x="2514600" y="5396825"/>
            <a:ext cx="5867400" cy="369332"/>
          </a:xfrm>
          <a:prstGeom prst="rect">
            <a:avLst/>
          </a:prstGeom>
          <a:noFill/>
        </p:spPr>
        <p:txBody>
          <a:bodyPr wrap="square" rtlCol="0">
            <a:spAutoFit/>
          </a:bodyPr>
          <a:lstStyle/>
          <a:p>
            <a:r>
              <a:rPr lang="en-US" i="1" dirty="0" smtClean="0"/>
              <a:t>Milliseconds.</a:t>
            </a:r>
            <a:endParaRPr lang="en-US" dirty="0"/>
          </a:p>
        </p:txBody>
      </p:sp>
      <p:sp>
        <p:nvSpPr>
          <p:cNvPr id="11" name="Rectangle 10"/>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44243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Nerve Conduction Studies</a:t>
            </a:r>
            <a:endParaRPr lang="en-US" dirty="0"/>
          </a:p>
        </p:txBody>
      </p:sp>
      <p:sp>
        <p:nvSpPr>
          <p:cNvPr id="5" name="TextBox 4"/>
          <p:cNvSpPr txBox="1"/>
          <p:nvPr/>
        </p:nvSpPr>
        <p:spPr>
          <a:xfrm>
            <a:off x="2438400" y="1547449"/>
            <a:ext cx="5867400" cy="923330"/>
          </a:xfrm>
          <a:prstGeom prst="rect">
            <a:avLst/>
          </a:prstGeom>
          <a:noFill/>
        </p:spPr>
        <p:txBody>
          <a:bodyPr wrap="square" rtlCol="0">
            <a:spAutoFit/>
          </a:bodyPr>
          <a:lstStyle/>
          <a:p>
            <a:r>
              <a:rPr lang="en-US" b="1" u="sng" dirty="0" smtClean="0"/>
              <a:t>Sensory latency</a:t>
            </a:r>
            <a:endParaRPr lang="en-US" b="1" dirty="0" smtClean="0"/>
          </a:p>
          <a:p>
            <a:r>
              <a:rPr lang="en-US" b="1" dirty="0" smtClean="0"/>
              <a:t>What is the significance of the onset and peak sensory latencies?</a:t>
            </a:r>
          </a:p>
        </p:txBody>
      </p:sp>
      <p:sp>
        <p:nvSpPr>
          <p:cNvPr id="6" name="TextBox 5"/>
          <p:cNvSpPr txBox="1"/>
          <p:nvPr/>
        </p:nvSpPr>
        <p:spPr>
          <a:xfrm>
            <a:off x="2438400" y="2406555"/>
            <a:ext cx="5867400" cy="1200329"/>
          </a:xfrm>
          <a:prstGeom prst="rect">
            <a:avLst/>
          </a:prstGeom>
          <a:noFill/>
        </p:spPr>
        <p:txBody>
          <a:bodyPr wrap="square" rtlCol="0">
            <a:spAutoFit/>
          </a:bodyPr>
          <a:lstStyle/>
          <a:p>
            <a:r>
              <a:rPr lang="en-US" i="1" dirty="0" smtClean="0"/>
              <a:t>The onset latency measures the time from stimulation to initial deflection of the SNAP. It represents the fastest and largest nerve fibers. The peak latency is measured at the midpoint of the first negative peak of the SNAP.</a:t>
            </a:r>
            <a:endParaRPr lang="en-US" dirty="0"/>
          </a:p>
        </p:txBody>
      </p:sp>
      <p:sp>
        <p:nvSpPr>
          <p:cNvPr id="9" name="TextBox 8"/>
          <p:cNvSpPr txBox="1"/>
          <p:nvPr/>
        </p:nvSpPr>
        <p:spPr>
          <a:xfrm>
            <a:off x="2438400" y="3605002"/>
            <a:ext cx="5867400" cy="369332"/>
          </a:xfrm>
          <a:prstGeom prst="rect">
            <a:avLst/>
          </a:prstGeom>
          <a:noFill/>
        </p:spPr>
        <p:txBody>
          <a:bodyPr wrap="square" rtlCol="0">
            <a:spAutoFit/>
          </a:bodyPr>
          <a:lstStyle/>
          <a:p>
            <a:r>
              <a:rPr lang="en-US" b="1" dirty="0" smtClean="0"/>
              <a:t>Do we look at onset or peak latency for the SNAP? Why?</a:t>
            </a:r>
          </a:p>
        </p:txBody>
      </p:sp>
      <p:sp>
        <p:nvSpPr>
          <p:cNvPr id="10" name="TextBox 9"/>
          <p:cNvSpPr txBox="1"/>
          <p:nvPr/>
        </p:nvSpPr>
        <p:spPr>
          <a:xfrm>
            <a:off x="2438400" y="3996350"/>
            <a:ext cx="5867400" cy="646331"/>
          </a:xfrm>
          <a:prstGeom prst="rect">
            <a:avLst/>
          </a:prstGeom>
          <a:noFill/>
        </p:spPr>
        <p:txBody>
          <a:bodyPr wrap="square" rtlCol="0">
            <a:spAutoFit/>
          </a:bodyPr>
          <a:lstStyle/>
          <a:p>
            <a:r>
              <a:rPr lang="en-US" i="1" dirty="0" smtClean="0"/>
              <a:t>The peak latency. It is more reliable and less subject to artifact than the onset latency.</a:t>
            </a:r>
            <a:endParaRPr lang="en-US" dirty="0"/>
          </a:p>
        </p:txBody>
      </p:sp>
      <p:sp>
        <p:nvSpPr>
          <p:cNvPr id="13" name="TextBox 12"/>
          <p:cNvSpPr txBox="1"/>
          <p:nvPr/>
        </p:nvSpPr>
        <p:spPr>
          <a:xfrm>
            <a:off x="2459812" y="4730924"/>
            <a:ext cx="5867400" cy="369332"/>
          </a:xfrm>
          <a:prstGeom prst="rect">
            <a:avLst/>
          </a:prstGeom>
          <a:noFill/>
        </p:spPr>
        <p:txBody>
          <a:bodyPr wrap="square" rtlCol="0">
            <a:spAutoFit/>
          </a:bodyPr>
          <a:lstStyle/>
          <a:p>
            <a:r>
              <a:rPr lang="en-US" b="1" dirty="0" smtClean="0"/>
              <a:t>What are the units of the SNAP latency?</a:t>
            </a:r>
          </a:p>
        </p:txBody>
      </p:sp>
      <p:sp>
        <p:nvSpPr>
          <p:cNvPr id="14" name="TextBox 13"/>
          <p:cNvSpPr txBox="1"/>
          <p:nvPr/>
        </p:nvSpPr>
        <p:spPr>
          <a:xfrm>
            <a:off x="2459812" y="5083806"/>
            <a:ext cx="5867400" cy="369332"/>
          </a:xfrm>
          <a:prstGeom prst="rect">
            <a:avLst/>
          </a:prstGeom>
          <a:noFill/>
        </p:spPr>
        <p:txBody>
          <a:bodyPr wrap="square" rtlCol="0">
            <a:spAutoFit/>
          </a:bodyPr>
          <a:lstStyle/>
          <a:p>
            <a:r>
              <a:rPr lang="en-US" i="1" dirty="0" smtClean="0"/>
              <a:t>Milliseconds.</a:t>
            </a:r>
            <a:endParaRPr lang="en-US" dirty="0"/>
          </a:p>
        </p:txBody>
      </p:sp>
      <p:sp>
        <p:nvSpPr>
          <p:cNvPr id="11" name="Rectangle 10"/>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9371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3"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Nerve Conduction Studies</a:t>
            </a:r>
            <a:endParaRPr lang="en-US" dirty="0"/>
          </a:p>
        </p:txBody>
      </p:sp>
      <p:sp>
        <p:nvSpPr>
          <p:cNvPr id="5" name="TextBox 4"/>
          <p:cNvSpPr txBox="1"/>
          <p:nvPr/>
        </p:nvSpPr>
        <p:spPr>
          <a:xfrm>
            <a:off x="2438400" y="1547449"/>
            <a:ext cx="5867400" cy="923330"/>
          </a:xfrm>
          <a:prstGeom prst="rect">
            <a:avLst/>
          </a:prstGeom>
          <a:noFill/>
        </p:spPr>
        <p:txBody>
          <a:bodyPr wrap="square" rtlCol="0">
            <a:spAutoFit/>
          </a:bodyPr>
          <a:lstStyle/>
          <a:p>
            <a:r>
              <a:rPr lang="en-US" b="1" u="sng" dirty="0" smtClean="0"/>
              <a:t>Conduction Velocity</a:t>
            </a:r>
            <a:endParaRPr lang="en-US" b="1" dirty="0" smtClean="0"/>
          </a:p>
          <a:p>
            <a:r>
              <a:rPr lang="en-US" b="1" dirty="0" smtClean="0"/>
              <a:t>What is the physiologic significance of a slow conduction velocity?</a:t>
            </a:r>
          </a:p>
        </p:txBody>
      </p:sp>
      <p:sp>
        <p:nvSpPr>
          <p:cNvPr id="6" name="TextBox 5"/>
          <p:cNvSpPr txBox="1"/>
          <p:nvPr/>
        </p:nvSpPr>
        <p:spPr>
          <a:xfrm>
            <a:off x="2435881" y="2418747"/>
            <a:ext cx="5867400" cy="1477328"/>
          </a:xfrm>
          <a:prstGeom prst="rect">
            <a:avLst/>
          </a:prstGeom>
          <a:noFill/>
        </p:spPr>
        <p:txBody>
          <a:bodyPr wrap="square" rtlCol="0">
            <a:spAutoFit/>
          </a:bodyPr>
          <a:lstStyle/>
          <a:p>
            <a:r>
              <a:rPr lang="en-US" i="1" dirty="0" smtClean="0"/>
              <a:t>Conduction velocity measures the speed of the fastest and largest conducting axons. Slowing is most commonly associated with demyelination, but can also be seen secondary to loss of these particular fastest and largest axons.</a:t>
            </a:r>
            <a:endParaRPr lang="en-US" dirty="0"/>
          </a:p>
        </p:txBody>
      </p:sp>
      <p:sp>
        <p:nvSpPr>
          <p:cNvPr id="9" name="TextBox 8"/>
          <p:cNvSpPr txBox="1"/>
          <p:nvPr/>
        </p:nvSpPr>
        <p:spPr>
          <a:xfrm>
            <a:off x="2438400" y="3921866"/>
            <a:ext cx="5867400" cy="369332"/>
          </a:xfrm>
          <a:prstGeom prst="rect">
            <a:avLst/>
          </a:prstGeom>
          <a:noFill/>
        </p:spPr>
        <p:txBody>
          <a:bodyPr wrap="square" rtlCol="0">
            <a:spAutoFit/>
          </a:bodyPr>
          <a:lstStyle/>
          <a:p>
            <a:r>
              <a:rPr lang="en-US" b="1" dirty="0" smtClean="0"/>
              <a:t>What are the units of conduction velocity?</a:t>
            </a:r>
          </a:p>
        </p:txBody>
      </p:sp>
      <p:sp>
        <p:nvSpPr>
          <p:cNvPr id="10" name="TextBox 9"/>
          <p:cNvSpPr txBox="1"/>
          <p:nvPr/>
        </p:nvSpPr>
        <p:spPr>
          <a:xfrm>
            <a:off x="2438400" y="4274748"/>
            <a:ext cx="5867400" cy="369332"/>
          </a:xfrm>
          <a:prstGeom prst="rect">
            <a:avLst/>
          </a:prstGeom>
          <a:noFill/>
        </p:spPr>
        <p:txBody>
          <a:bodyPr wrap="square" rtlCol="0">
            <a:spAutoFit/>
          </a:bodyPr>
          <a:lstStyle/>
          <a:p>
            <a:r>
              <a:rPr lang="en-US" i="1" dirty="0" smtClean="0"/>
              <a:t>Meters/second.</a:t>
            </a:r>
            <a:endParaRPr lang="en-US" dirty="0"/>
          </a:p>
        </p:txBody>
      </p:sp>
      <p:sp>
        <p:nvSpPr>
          <p:cNvPr id="11" name="Rectangle 10"/>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48553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Nerve Conduction Studies</a:t>
            </a:r>
            <a:endParaRPr lang="en-US" dirty="0"/>
          </a:p>
        </p:txBody>
      </p:sp>
      <p:sp>
        <p:nvSpPr>
          <p:cNvPr id="5" name="TextBox 4"/>
          <p:cNvSpPr txBox="1"/>
          <p:nvPr/>
        </p:nvSpPr>
        <p:spPr>
          <a:xfrm>
            <a:off x="2438400" y="1547449"/>
            <a:ext cx="5867400" cy="646331"/>
          </a:xfrm>
          <a:prstGeom prst="rect">
            <a:avLst/>
          </a:prstGeom>
          <a:noFill/>
        </p:spPr>
        <p:txBody>
          <a:bodyPr wrap="square" rtlCol="0">
            <a:spAutoFit/>
          </a:bodyPr>
          <a:lstStyle/>
          <a:p>
            <a:r>
              <a:rPr lang="en-US" b="1" u="sng" dirty="0" smtClean="0"/>
              <a:t>Conduction Velocity</a:t>
            </a:r>
            <a:endParaRPr lang="en-US" b="1" dirty="0" smtClean="0"/>
          </a:p>
          <a:p>
            <a:r>
              <a:rPr lang="en-US" b="1" dirty="0" smtClean="0"/>
              <a:t>How do you calculate conduction velocity in a motor nerve?</a:t>
            </a:r>
          </a:p>
        </p:txBody>
      </p:sp>
      <p:sp>
        <p:nvSpPr>
          <p:cNvPr id="6" name="TextBox 5"/>
          <p:cNvSpPr txBox="1"/>
          <p:nvPr/>
        </p:nvSpPr>
        <p:spPr>
          <a:xfrm>
            <a:off x="2435880" y="2418747"/>
            <a:ext cx="6479520" cy="1754326"/>
          </a:xfrm>
          <a:prstGeom prst="rect">
            <a:avLst/>
          </a:prstGeom>
          <a:noFill/>
        </p:spPr>
        <p:txBody>
          <a:bodyPr wrap="square" rtlCol="0">
            <a:spAutoFit/>
          </a:bodyPr>
          <a:lstStyle/>
          <a:p>
            <a:pPr marL="342900" indent="-342900">
              <a:buAutoNum type="arabicParenR"/>
            </a:pPr>
            <a:r>
              <a:rPr lang="en-US" i="1" dirty="0" smtClean="0"/>
              <a:t>Stimulate at two different sites of the motor nerve.</a:t>
            </a:r>
          </a:p>
          <a:p>
            <a:pPr marL="342900" indent="-342900">
              <a:buAutoNum type="arabicParenR"/>
            </a:pPr>
            <a:r>
              <a:rPr lang="en-US" i="1" dirty="0" smtClean="0"/>
              <a:t>Measure the distance between the two stimulation sites.</a:t>
            </a:r>
          </a:p>
          <a:p>
            <a:pPr marL="342900" indent="-342900">
              <a:buAutoNum type="arabicParenR"/>
            </a:pPr>
            <a:r>
              <a:rPr lang="en-US" i="1" dirty="0" smtClean="0"/>
              <a:t>Divide the distance by the difference between the onset latencies.</a:t>
            </a:r>
          </a:p>
          <a:p>
            <a:endParaRPr lang="en-US" i="1" dirty="0"/>
          </a:p>
          <a:p>
            <a:r>
              <a:rPr lang="en-US" i="1" dirty="0" smtClean="0"/>
              <a:t>Conduction velocity = distance / (proximal latency – distal latency)</a:t>
            </a:r>
            <a:endParaRPr lang="en-US" dirty="0"/>
          </a:p>
        </p:txBody>
      </p:sp>
      <p:sp>
        <p:nvSpPr>
          <p:cNvPr id="8" name="Rectangle 7"/>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3455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Nerve Conduction Studies</a:t>
            </a:r>
            <a:endParaRPr lang="en-US" dirty="0"/>
          </a:p>
        </p:txBody>
      </p:sp>
      <p:sp>
        <p:nvSpPr>
          <p:cNvPr id="5" name="TextBox 4"/>
          <p:cNvSpPr txBox="1"/>
          <p:nvPr/>
        </p:nvSpPr>
        <p:spPr>
          <a:xfrm>
            <a:off x="2438400" y="1547449"/>
            <a:ext cx="5867400" cy="1200329"/>
          </a:xfrm>
          <a:prstGeom prst="rect">
            <a:avLst/>
          </a:prstGeom>
          <a:noFill/>
        </p:spPr>
        <p:txBody>
          <a:bodyPr wrap="square" rtlCol="0">
            <a:spAutoFit/>
          </a:bodyPr>
          <a:lstStyle/>
          <a:p>
            <a:r>
              <a:rPr lang="en-US" b="1" u="sng" dirty="0" smtClean="0"/>
              <a:t>Conduction Velocity</a:t>
            </a:r>
            <a:endParaRPr lang="en-US" b="1" dirty="0" smtClean="0"/>
          </a:p>
          <a:p>
            <a:r>
              <a:rPr lang="en-US" b="1" dirty="0" smtClean="0"/>
              <a:t>Why do we stimulate at two different sites along the nerve for a motor conduction study, but not a sensory conduction velocity?</a:t>
            </a:r>
          </a:p>
        </p:txBody>
      </p:sp>
      <p:sp>
        <p:nvSpPr>
          <p:cNvPr id="6" name="TextBox 5"/>
          <p:cNvSpPr txBox="1"/>
          <p:nvPr/>
        </p:nvSpPr>
        <p:spPr>
          <a:xfrm>
            <a:off x="2444068" y="2778680"/>
            <a:ext cx="5867400" cy="3139321"/>
          </a:xfrm>
          <a:prstGeom prst="rect">
            <a:avLst/>
          </a:prstGeom>
          <a:noFill/>
        </p:spPr>
        <p:txBody>
          <a:bodyPr wrap="square" rtlCol="0">
            <a:spAutoFit/>
          </a:bodyPr>
          <a:lstStyle/>
          <a:p>
            <a:r>
              <a:rPr lang="en-US" i="1" dirty="0"/>
              <a:t>Since you are recording CMAP over a muscle, the time from stimulation to response includes the time to cross the </a:t>
            </a:r>
            <a:r>
              <a:rPr lang="en-US" i="1" dirty="0" smtClean="0"/>
              <a:t>neuromuscular junction and </a:t>
            </a:r>
            <a:r>
              <a:rPr lang="en-US" i="1" dirty="0"/>
              <a:t>depolarize the muscle. However, you can calculate the </a:t>
            </a:r>
            <a:r>
              <a:rPr lang="en-US" i="1" dirty="0" smtClean="0"/>
              <a:t>conduction velocity </a:t>
            </a:r>
            <a:r>
              <a:rPr lang="en-US" i="1" dirty="0"/>
              <a:t>between the two sites by subtracting out the time and distance involved between the distal site and the muscle. </a:t>
            </a:r>
            <a:endParaRPr lang="en-US" i="1" dirty="0" smtClean="0"/>
          </a:p>
          <a:p>
            <a:endParaRPr lang="en-US" i="1" dirty="0"/>
          </a:p>
          <a:p>
            <a:r>
              <a:rPr lang="en-US" i="1" dirty="0" smtClean="0"/>
              <a:t>In </a:t>
            </a:r>
            <a:r>
              <a:rPr lang="en-US" i="1" dirty="0"/>
              <a:t>sensory studies</a:t>
            </a:r>
            <a:r>
              <a:rPr lang="en-US" i="1" dirty="0" smtClean="0"/>
              <a:t>, the neuromuscular junction and muscle are not involved, so the latency only reflects the time it takes for the nerve to depolarize. Thus, you can simply </a:t>
            </a:r>
            <a:r>
              <a:rPr lang="en-US" i="1" dirty="0"/>
              <a:t>measure </a:t>
            </a:r>
            <a:r>
              <a:rPr lang="en-US" i="1" dirty="0" smtClean="0"/>
              <a:t>distance/time.</a:t>
            </a:r>
            <a:endParaRPr lang="en-US" dirty="0"/>
          </a:p>
        </p:txBody>
      </p:sp>
      <p:sp>
        <p:nvSpPr>
          <p:cNvPr id="8" name="Rectangle 7"/>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20823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Nerve Conduction Studies</a:t>
            </a:r>
            <a:endParaRPr lang="en-US" dirty="0"/>
          </a:p>
        </p:txBody>
      </p:sp>
      <p:sp>
        <p:nvSpPr>
          <p:cNvPr id="5" name="TextBox 4"/>
          <p:cNvSpPr txBox="1"/>
          <p:nvPr/>
        </p:nvSpPr>
        <p:spPr>
          <a:xfrm>
            <a:off x="2438400" y="1547449"/>
            <a:ext cx="5867400" cy="646331"/>
          </a:xfrm>
          <a:prstGeom prst="rect">
            <a:avLst/>
          </a:prstGeom>
          <a:noFill/>
        </p:spPr>
        <p:txBody>
          <a:bodyPr wrap="square" rtlCol="0">
            <a:spAutoFit/>
          </a:bodyPr>
          <a:lstStyle/>
          <a:p>
            <a:r>
              <a:rPr lang="en-US" b="1" dirty="0" smtClean="0"/>
              <a:t>What is the difference between an orthodromic and antidromic study?</a:t>
            </a:r>
          </a:p>
        </p:txBody>
      </p:sp>
      <p:sp>
        <p:nvSpPr>
          <p:cNvPr id="6" name="TextBox 5"/>
          <p:cNvSpPr txBox="1"/>
          <p:nvPr/>
        </p:nvSpPr>
        <p:spPr>
          <a:xfrm>
            <a:off x="2438400" y="2229260"/>
            <a:ext cx="5867400" cy="2031325"/>
          </a:xfrm>
          <a:prstGeom prst="rect">
            <a:avLst/>
          </a:prstGeom>
          <a:noFill/>
        </p:spPr>
        <p:txBody>
          <a:bodyPr wrap="square" rtlCol="0">
            <a:spAutoFit/>
          </a:bodyPr>
          <a:lstStyle/>
          <a:p>
            <a:r>
              <a:rPr lang="en-US" i="1" dirty="0"/>
              <a:t>Orthodromic: stimulation in the direction a nerve normally </a:t>
            </a:r>
            <a:r>
              <a:rPr lang="en-US" i="1" dirty="0" smtClean="0"/>
              <a:t>travels, (going </a:t>
            </a:r>
            <a:r>
              <a:rPr lang="en-US" i="1" dirty="0"/>
              <a:t>“with the grain</a:t>
            </a:r>
            <a:r>
              <a:rPr lang="en-US" i="1" dirty="0" smtClean="0"/>
              <a:t>”).</a:t>
            </a:r>
          </a:p>
          <a:p>
            <a:endParaRPr lang="en-US" dirty="0"/>
          </a:p>
          <a:p>
            <a:r>
              <a:rPr lang="en-US" i="1" dirty="0"/>
              <a:t>Antidromic: stimulation in the opposite direction signals normally </a:t>
            </a:r>
            <a:r>
              <a:rPr lang="en-US" i="1" dirty="0" smtClean="0"/>
              <a:t>travel, (going </a:t>
            </a:r>
            <a:r>
              <a:rPr lang="en-US" i="1" dirty="0"/>
              <a:t>“against the grain</a:t>
            </a:r>
            <a:r>
              <a:rPr lang="en-US" i="1" dirty="0" smtClean="0"/>
              <a:t>”). This is proximal </a:t>
            </a:r>
            <a:r>
              <a:rPr lang="en-US" i="1" dirty="0"/>
              <a:t>to distal in a sensory </a:t>
            </a:r>
            <a:r>
              <a:rPr lang="en-US" i="1" dirty="0" smtClean="0"/>
              <a:t>nerve and distal </a:t>
            </a:r>
            <a:r>
              <a:rPr lang="en-US" i="1" dirty="0"/>
              <a:t>to proximal in a motor </a:t>
            </a:r>
            <a:r>
              <a:rPr lang="en-US" i="1" dirty="0" smtClean="0"/>
              <a:t>nerve.</a:t>
            </a:r>
            <a:endParaRPr lang="en-US" dirty="0"/>
          </a:p>
        </p:txBody>
      </p:sp>
      <p:sp>
        <p:nvSpPr>
          <p:cNvPr id="8" name="Rectangle 7"/>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2534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Nerve Conduction Studies</a:t>
            </a:r>
            <a:endParaRPr lang="en-US" dirty="0"/>
          </a:p>
        </p:txBody>
      </p:sp>
      <p:sp>
        <p:nvSpPr>
          <p:cNvPr id="5" name="TextBox 4"/>
          <p:cNvSpPr txBox="1"/>
          <p:nvPr/>
        </p:nvSpPr>
        <p:spPr>
          <a:xfrm>
            <a:off x="2438400" y="1547449"/>
            <a:ext cx="5867400" cy="923330"/>
          </a:xfrm>
          <a:prstGeom prst="rect">
            <a:avLst/>
          </a:prstGeom>
          <a:noFill/>
        </p:spPr>
        <p:txBody>
          <a:bodyPr wrap="square" rtlCol="0">
            <a:spAutoFit/>
          </a:bodyPr>
          <a:lstStyle/>
          <a:p>
            <a:r>
              <a:rPr lang="en-US" b="1" u="sng" dirty="0" smtClean="0"/>
              <a:t>Pitfalls</a:t>
            </a:r>
            <a:r>
              <a:rPr lang="en-US" b="1" dirty="0" smtClean="0"/>
              <a:t>:</a:t>
            </a:r>
          </a:p>
          <a:p>
            <a:r>
              <a:rPr lang="en-US" b="1" dirty="0" smtClean="0"/>
              <a:t>What will happen to the nerve conduction studies if the patient’s skin is cooler than 32 degrees Celsius?</a:t>
            </a:r>
          </a:p>
        </p:txBody>
      </p:sp>
      <p:sp>
        <p:nvSpPr>
          <p:cNvPr id="6" name="TextBox 5"/>
          <p:cNvSpPr txBox="1"/>
          <p:nvPr/>
        </p:nvSpPr>
        <p:spPr>
          <a:xfrm>
            <a:off x="2438400" y="2590800"/>
            <a:ext cx="5867400" cy="1754326"/>
          </a:xfrm>
          <a:prstGeom prst="rect">
            <a:avLst/>
          </a:prstGeom>
          <a:noFill/>
        </p:spPr>
        <p:txBody>
          <a:bodyPr wrap="square" rtlCol="0">
            <a:spAutoFit/>
          </a:bodyPr>
          <a:lstStyle/>
          <a:p>
            <a:r>
              <a:rPr lang="en-US" i="1" dirty="0" smtClean="0"/>
              <a:t>Latency </a:t>
            </a:r>
            <a:r>
              <a:rPr lang="en-US" i="1" dirty="0"/>
              <a:t>and conduction velocity </a:t>
            </a:r>
            <a:r>
              <a:rPr lang="en-US" i="1" dirty="0" smtClean="0"/>
              <a:t>will be prolonged</a:t>
            </a:r>
            <a:r>
              <a:rPr lang="en-US" i="1" dirty="0"/>
              <a:t>. </a:t>
            </a:r>
            <a:r>
              <a:rPr lang="en-US" i="1" dirty="0" smtClean="0"/>
              <a:t>Amplitudes will be </a:t>
            </a:r>
            <a:r>
              <a:rPr lang="en-US" i="1" dirty="0"/>
              <a:t>larger and </a:t>
            </a:r>
            <a:r>
              <a:rPr lang="en-US" i="1" dirty="0" smtClean="0"/>
              <a:t>responses will have a longer duration.</a:t>
            </a:r>
          </a:p>
          <a:p>
            <a:endParaRPr lang="en-US" i="1" dirty="0"/>
          </a:p>
          <a:p>
            <a:r>
              <a:rPr lang="en-US" i="1" dirty="0" smtClean="0"/>
              <a:t>Sensory nerve responses are much more susceptible to these changes than motor nerve responses.</a:t>
            </a:r>
          </a:p>
        </p:txBody>
      </p:sp>
      <p:sp>
        <p:nvSpPr>
          <p:cNvPr id="8" name="Rectangle 7"/>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71680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Nerve Conduction Studies</a:t>
            </a:r>
            <a:endParaRPr lang="en-US" dirty="0"/>
          </a:p>
        </p:txBody>
      </p:sp>
      <p:sp>
        <p:nvSpPr>
          <p:cNvPr id="5" name="TextBox 4"/>
          <p:cNvSpPr txBox="1"/>
          <p:nvPr/>
        </p:nvSpPr>
        <p:spPr>
          <a:xfrm>
            <a:off x="2449736" y="1587303"/>
            <a:ext cx="5867400" cy="646331"/>
          </a:xfrm>
          <a:prstGeom prst="rect">
            <a:avLst/>
          </a:prstGeom>
          <a:noFill/>
        </p:spPr>
        <p:txBody>
          <a:bodyPr wrap="square" rtlCol="0">
            <a:spAutoFit/>
          </a:bodyPr>
          <a:lstStyle/>
          <a:p>
            <a:r>
              <a:rPr lang="en-US" b="1" u="sng" dirty="0" smtClean="0"/>
              <a:t>F-response</a:t>
            </a:r>
            <a:endParaRPr lang="en-US" b="1" dirty="0" smtClean="0"/>
          </a:p>
          <a:p>
            <a:r>
              <a:rPr lang="en-US" b="1" dirty="0" smtClean="0"/>
              <a:t>What is the physiologic basis of the F-response?</a:t>
            </a:r>
          </a:p>
        </p:txBody>
      </p:sp>
      <p:sp>
        <p:nvSpPr>
          <p:cNvPr id="6" name="TextBox 5"/>
          <p:cNvSpPr txBox="1"/>
          <p:nvPr/>
        </p:nvSpPr>
        <p:spPr>
          <a:xfrm>
            <a:off x="2449736" y="2173454"/>
            <a:ext cx="5867400" cy="1754326"/>
          </a:xfrm>
          <a:prstGeom prst="rect">
            <a:avLst/>
          </a:prstGeom>
          <a:noFill/>
        </p:spPr>
        <p:txBody>
          <a:bodyPr wrap="square" rtlCol="0">
            <a:spAutoFit/>
          </a:bodyPr>
          <a:lstStyle/>
          <a:p>
            <a:pPr marL="0" lvl="1"/>
            <a:r>
              <a:rPr lang="en-US" i="1" dirty="0"/>
              <a:t>The late motor response that occurs after a CMAP. Caused by antidromic travel up the nerve to the anterior horn cell, backfiring of a small population of anterior horn cells, and orthodromic travel back down the nerve past the stimulation site to the muscle.</a:t>
            </a:r>
            <a:endParaRPr lang="en-US" dirty="0"/>
          </a:p>
          <a:p>
            <a:endParaRPr lang="en-US" dirty="0"/>
          </a:p>
        </p:txBody>
      </p:sp>
      <p:sp>
        <p:nvSpPr>
          <p:cNvPr id="9" name="TextBox 8"/>
          <p:cNvSpPr txBox="1"/>
          <p:nvPr/>
        </p:nvSpPr>
        <p:spPr>
          <a:xfrm>
            <a:off x="2449736" y="3685718"/>
            <a:ext cx="5867400" cy="369332"/>
          </a:xfrm>
          <a:prstGeom prst="rect">
            <a:avLst/>
          </a:prstGeom>
          <a:noFill/>
        </p:spPr>
        <p:txBody>
          <a:bodyPr wrap="square" rtlCol="0">
            <a:spAutoFit/>
          </a:bodyPr>
          <a:lstStyle/>
          <a:p>
            <a:r>
              <a:rPr lang="en-US" b="1" dirty="0" smtClean="0"/>
              <a:t>How is the F-response performed?</a:t>
            </a:r>
          </a:p>
        </p:txBody>
      </p:sp>
      <p:sp>
        <p:nvSpPr>
          <p:cNvPr id="10" name="TextBox 9"/>
          <p:cNvSpPr txBox="1"/>
          <p:nvPr/>
        </p:nvSpPr>
        <p:spPr>
          <a:xfrm>
            <a:off x="2449736" y="4038600"/>
            <a:ext cx="5867400" cy="1754326"/>
          </a:xfrm>
          <a:prstGeom prst="rect">
            <a:avLst/>
          </a:prstGeom>
          <a:noFill/>
        </p:spPr>
        <p:txBody>
          <a:bodyPr wrap="square" rtlCol="0">
            <a:spAutoFit/>
          </a:bodyPr>
          <a:lstStyle/>
          <a:p>
            <a:r>
              <a:rPr lang="en-US" i="1" dirty="0"/>
              <a:t>Setup is just like a CMAP, but turn the cathode around so it is pointing proximally. Increase gain to 200 μV to pick up small responses. </a:t>
            </a:r>
            <a:r>
              <a:rPr lang="en-US" i="1" dirty="0" smtClean="0"/>
              <a:t>There are several features of the F-response that can be measured, but the most commonly measured feature is the minimal F-response latency. Stimulate </a:t>
            </a:r>
            <a:r>
              <a:rPr lang="en-US" i="1" dirty="0"/>
              <a:t>several times and take the minimal </a:t>
            </a:r>
            <a:r>
              <a:rPr lang="en-US" i="1" dirty="0" smtClean="0"/>
              <a:t>F-response </a:t>
            </a:r>
            <a:r>
              <a:rPr lang="en-US" i="1" dirty="0"/>
              <a:t>latency.</a:t>
            </a:r>
            <a:endParaRPr lang="en-US" dirty="0"/>
          </a:p>
        </p:txBody>
      </p:sp>
      <p:sp>
        <p:nvSpPr>
          <p:cNvPr id="11" name="Rectangle 10"/>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72055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990600" y="217756"/>
            <a:ext cx="6781800" cy="1143000"/>
          </a:xfrm>
        </p:spPr>
        <p:txBody>
          <a:bodyPr/>
          <a:lstStyle/>
          <a:p>
            <a:r>
              <a:rPr lang="en-US" dirty="0" smtClean="0"/>
              <a:t>Basic Concepts</a:t>
            </a:r>
            <a:endParaRPr lang="en-US" dirty="0"/>
          </a:p>
        </p:txBody>
      </p:sp>
      <p:sp>
        <p:nvSpPr>
          <p:cNvPr id="8" name="TextBox 7"/>
          <p:cNvSpPr txBox="1"/>
          <p:nvPr/>
        </p:nvSpPr>
        <p:spPr>
          <a:xfrm>
            <a:off x="1905000" y="1607173"/>
            <a:ext cx="6400800" cy="369332"/>
          </a:xfrm>
          <a:prstGeom prst="rect">
            <a:avLst/>
          </a:prstGeom>
          <a:noFill/>
        </p:spPr>
        <p:txBody>
          <a:bodyPr wrap="square" rtlCol="0">
            <a:spAutoFit/>
          </a:bodyPr>
          <a:lstStyle/>
          <a:p>
            <a:r>
              <a:rPr lang="en-US" b="1" dirty="0" smtClean="0"/>
              <a:t>What is charge?</a:t>
            </a:r>
            <a:endParaRPr lang="en-US" b="1" dirty="0"/>
          </a:p>
        </p:txBody>
      </p:sp>
      <p:sp>
        <p:nvSpPr>
          <p:cNvPr id="9" name="TextBox 8"/>
          <p:cNvSpPr txBox="1"/>
          <p:nvPr/>
        </p:nvSpPr>
        <p:spPr>
          <a:xfrm>
            <a:off x="2057400" y="2133600"/>
            <a:ext cx="6248400" cy="1200329"/>
          </a:xfrm>
          <a:prstGeom prst="rect">
            <a:avLst/>
          </a:prstGeom>
          <a:noFill/>
        </p:spPr>
        <p:txBody>
          <a:bodyPr wrap="square" rtlCol="0">
            <a:spAutoFit/>
          </a:bodyPr>
          <a:lstStyle/>
          <a:p>
            <a:r>
              <a:rPr lang="en-US" i="1" dirty="0"/>
              <a:t>Electrical force is a fundamental property of matter that causes it to experience a force when placed in an electromagnetic field. The International System of units (SI) </a:t>
            </a:r>
            <a:r>
              <a:rPr lang="en-US" i="1" dirty="0" smtClean="0"/>
              <a:t> </a:t>
            </a:r>
            <a:r>
              <a:rPr lang="en-US" i="1" dirty="0"/>
              <a:t>unit is the Coulomb, denoted by the symbol </a:t>
            </a:r>
            <a:r>
              <a:rPr lang="en-US" i="1" dirty="0" smtClean="0"/>
              <a:t>Ǫ.</a:t>
            </a:r>
            <a:endParaRPr lang="en-US" dirty="0"/>
          </a:p>
        </p:txBody>
      </p:sp>
      <p:sp>
        <p:nvSpPr>
          <p:cNvPr id="10" name="Rectangle 9"/>
          <p:cNvSpPr/>
          <p:nvPr/>
        </p:nvSpPr>
        <p:spPr>
          <a:xfrm>
            <a:off x="152400" y="914400"/>
            <a:ext cx="1371600" cy="304800"/>
          </a:xfrm>
          <a:prstGeom prst="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20061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Nerve Conduction Studies</a:t>
            </a:r>
            <a:endParaRPr lang="en-US" dirty="0"/>
          </a:p>
        </p:txBody>
      </p:sp>
      <p:sp>
        <p:nvSpPr>
          <p:cNvPr id="5" name="TextBox 4"/>
          <p:cNvSpPr txBox="1"/>
          <p:nvPr/>
        </p:nvSpPr>
        <p:spPr>
          <a:xfrm>
            <a:off x="2442179" y="1547336"/>
            <a:ext cx="5867400" cy="923330"/>
          </a:xfrm>
          <a:prstGeom prst="rect">
            <a:avLst/>
          </a:prstGeom>
          <a:noFill/>
        </p:spPr>
        <p:txBody>
          <a:bodyPr wrap="square" rtlCol="0">
            <a:spAutoFit/>
          </a:bodyPr>
          <a:lstStyle/>
          <a:p>
            <a:r>
              <a:rPr lang="en-US" b="1" u="sng" dirty="0" smtClean="0"/>
              <a:t>F-response</a:t>
            </a:r>
            <a:endParaRPr lang="en-US" b="1" dirty="0" smtClean="0"/>
          </a:p>
          <a:p>
            <a:r>
              <a:rPr lang="en-US" b="1" dirty="0" smtClean="0"/>
              <a:t>Are the afferent and efferent arms of the F-response sensory or motor?</a:t>
            </a:r>
          </a:p>
        </p:txBody>
      </p:sp>
      <p:sp>
        <p:nvSpPr>
          <p:cNvPr id="6" name="TextBox 5"/>
          <p:cNvSpPr txBox="1"/>
          <p:nvPr/>
        </p:nvSpPr>
        <p:spPr>
          <a:xfrm>
            <a:off x="2434622" y="2385536"/>
            <a:ext cx="5867400" cy="369332"/>
          </a:xfrm>
          <a:prstGeom prst="rect">
            <a:avLst/>
          </a:prstGeom>
          <a:noFill/>
        </p:spPr>
        <p:txBody>
          <a:bodyPr wrap="square" rtlCol="0">
            <a:spAutoFit/>
          </a:bodyPr>
          <a:lstStyle/>
          <a:p>
            <a:pPr marL="0" lvl="1"/>
            <a:r>
              <a:rPr lang="en-US" i="1" dirty="0" smtClean="0"/>
              <a:t>Both are motor.</a:t>
            </a:r>
            <a:endParaRPr lang="en-US" dirty="0"/>
          </a:p>
        </p:txBody>
      </p:sp>
      <p:sp>
        <p:nvSpPr>
          <p:cNvPr id="11" name="TextBox 10"/>
          <p:cNvSpPr txBox="1"/>
          <p:nvPr/>
        </p:nvSpPr>
        <p:spPr>
          <a:xfrm>
            <a:off x="2463591" y="2842736"/>
            <a:ext cx="5867400" cy="369332"/>
          </a:xfrm>
          <a:prstGeom prst="rect">
            <a:avLst/>
          </a:prstGeom>
          <a:noFill/>
        </p:spPr>
        <p:txBody>
          <a:bodyPr wrap="square" rtlCol="0">
            <a:spAutoFit/>
          </a:bodyPr>
          <a:lstStyle/>
          <a:p>
            <a:r>
              <a:rPr lang="en-US" b="1" dirty="0" smtClean="0"/>
              <a:t>Is there a synapse in the F-response?</a:t>
            </a:r>
          </a:p>
        </p:txBody>
      </p:sp>
      <p:sp>
        <p:nvSpPr>
          <p:cNvPr id="12" name="TextBox 11"/>
          <p:cNvSpPr txBox="1"/>
          <p:nvPr/>
        </p:nvSpPr>
        <p:spPr>
          <a:xfrm>
            <a:off x="2463591" y="3099590"/>
            <a:ext cx="705322" cy="369332"/>
          </a:xfrm>
          <a:prstGeom prst="rect">
            <a:avLst/>
          </a:prstGeom>
          <a:noFill/>
        </p:spPr>
        <p:txBody>
          <a:bodyPr wrap="square" rtlCol="0">
            <a:spAutoFit/>
          </a:bodyPr>
          <a:lstStyle/>
          <a:p>
            <a:r>
              <a:rPr lang="en-US" i="1" dirty="0" smtClean="0"/>
              <a:t>No.</a:t>
            </a:r>
            <a:endParaRPr lang="en-US" dirty="0"/>
          </a:p>
        </p:txBody>
      </p:sp>
      <p:sp>
        <p:nvSpPr>
          <p:cNvPr id="15" name="TextBox 14"/>
          <p:cNvSpPr txBox="1"/>
          <p:nvPr/>
        </p:nvSpPr>
        <p:spPr>
          <a:xfrm>
            <a:off x="2496338" y="3505200"/>
            <a:ext cx="5867400" cy="646331"/>
          </a:xfrm>
          <a:prstGeom prst="rect">
            <a:avLst/>
          </a:prstGeom>
          <a:noFill/>
        </p:spPr>
        <p:txBody>
          <a:bodyPr wrap="square" rtlCol="0">
            <a:spAutoFit/>
          </a:bodyPr>
          <a:lstStyle/>
          <a:p>
            <a:r>
              <a:rPr lang="en-US" b="1" dirty="0" smtClean="0"/>
              <a:t>Do you apply a supramaximal or submaximal stimulus in the F-response?</a:t>
            </a:r>
          </a:p>
        </p:txBody>
      </p:sp>
      <p:sp>
        <p:nvSpPr>
          <p:cNvPr id="16" name="TextBox 15"/>
          <p:cNvSpPr txBox="1"/>
          <p:nvPr/>
        </p:nvSpPr>
        <p:spPr>
          <a:xfrm>
            <a:off x="2496338" y="4121522"/>
            <a:ext cx="5961862" cy="369332"/>
          </a:xfrm>
          <a:prstGeom prst="rect">
            <a:avLst/>
          </a:prstGeom>
          <a:noFill/>
        </p:spPr>
        <p:txBody>
          <a:bodyPr wrap="square" rtlCol="0">
            <a:spAutoFit/>
          </a:bodyPr>
          <a:lstStyle/>
          <a:p>
            <a:r>
              <a:rPr lang="en-US" i="1" dirty="0"/>
              <a:t>Supramaximal, just as you would for a regular CMAP</a:t>
            </a:r>
            <a:r>
              <a:rPr lang="en-US" i="1" dirty="0" smtClean="0"/>
              <a:t>.</a:t>
            </a:r>
            <a:endParaRPr lang="en-US" dirty="0"/>
          </a:p>
        </p:txBody>
      </p:sp>
      <p:sp>
        <p:nvSpPr>
          <p:cNvPr id="13" name="Rectangle 12"/>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59740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p:bldP spid="15" grpId="0"/>
      <p:bldP spid="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Nerve Conduction Studies</a:t>
            </a:r>
            <a:endParaRPr lang="en-US" dirty="0"/>
          </a:p>
        </p:txBody>
      </p:sp>
      <p:sp>
        <p:nvSpPr>
          <p:cNvPr id="5" name="TextBox 4"/>
          <p:cNvSpPr txBox="1"/>
          <p:nvPr/>
        </p:nvSpPr>
        <p:spPr>
          <a:xfrm>
            <a:off x="2442179" y="1547336"/>
            <a:ext cx="5867400" cy="923330"/>
          </a:xfrm>
          <a:prstGeom prst="rect">
            <a:avLst/>
          </a:prstGeom>
          <a:noFill/>
        </p:spPr>
        <p:txBody>
          <a:bodyPr wrap="square" rtlCol="0">
            <a:spAutoFit/>
          </a:bodyPr>
          <a:lstStyle/>
          <a:p>
            <a:r>
              <a:rPr lang="en-US" b="1" u="sng" dirty="0" smtClean="0"/>
              <a:t>H-Reflex</a:t>
            </a:r>
            <a:endParaRPr lang="en-US" b="1" dirty="0" smtClean="0"/>
          </a:p>
          <a:p>
            <a:r>
              <a:rPr lang="en-US" b="1" dirty="0" smtClean="0"/>
              <a:t>Are the afferent and efferent arms of the H-reflex sensory or motor?</a:t>
            </a:r>
          </a:p>
        </p:txBody>
      </p:sp>
      <p:sp>
        <p:nvSpPr>
          <p:cNvPr id="6" name="TextBox 5"/>
          <p:cNvSpPr txBox="1"/>
          <p:nvPr/>
        </p:nvSpPr>
        <p:spPr>
          <a:xfrm>
            <a:off x="2434622" y="2385536"/>
            <a:ext cx="5867400" cy="369332"/>
          </a:xfrm>
          <a:prstGeom prst="rect">
            <a:avLst/>
          </a:prstGeom>
          <a:noFill/>
        </p:spPr>
        <p:txBody>
          <a:bodyPr wrap="square" rtlCol="0">
            <a:spAutoFit/>
          </a:bodyPr>
          <a:lstStyle/>
          <a:p>
            <a:pPr marL="0" lvl="1"/>
            <a:r>
              <a:rPr lang="en-US" i="1" dirty="0" smtClean="0"/>
              <a:t>The afferent arm is sensory and the efferent arm is motor.</a:t>
            </a:r>
            <a:endParaRPr lang="en-US" dirty="0"/>
          </a:p>
        </p:txBody>
      </p:sp>
      <p:sp>
        <p:nvSpPr>
          <p:cNvPr id="11" name="TextBox 10"/>
          <p:cNvSpPr txBox="1"/>
          <p:nvPr/>
        </p:nvSpPr>
        <p:spPr>
          <a:xfrm>
            <a:off x="2463591" y="2842736"/>
            <a:ext cx="5867400" cy="369332"/>
          </a:xfrm>
          <a:prstGeom prst="rect">
            <a:avLst/>
          </a:prstGeom>
          <a:noFill/>
        </p:spPr>
        <p:txBody>
          <a:bodyPr wrap="square" rtlCol="0">
            <a:spAutoFit/>
          </a:bodyPr>
          <a:lstStyle/>
          <a:p>
            <a:r>
              <a:rPr lang="en-US" b="1" dirty="0" smtClean="0"/>
              <a:t>Is there a synapse in the H-reflex?</a:t>
            </a:r>
          </a:p>
        </p:txBody>
      </p:sp>
      <p:sp>
        <p:nvSpPr>
          <p:cNvPr id="12" name="TextBox 11"/>
          <p:cNvSpPr txBox="1"/>
          <p:nvPr/>
        </p:nvSpPr>
        <p:spPr>
          <a:xfrm>
            <a:off x="2463591" y="3099590"/>
            <a:ext cx="705322" cy="369332"/>
          </a:xfrm>
          <a:prstGeom prst="rect">
            <a:avLst/>
          </a:prstGeom>
          <a:noFill/>
        </p:spPr>
        <p:txBody>
          <a:bodyPr wrap="square" rtlCol="0">
            <a:spAutoFit/>
          </a:bodyPr>
          <a:lstStyle/>
          <a:p>
            <a:r>
              <a:rPr lang="en-US" i="1" dirty="0" smtClean="0"/>
              <a:t>Yes.</a:t>
            </a:r>
            <a:endParaRPr lang="en-US" dirty="0"/>
          </a:p>
        </p:txBody>
      </p:sp>
      <p:sp>
        <p:nvSpPr>
          <p:cNvPr id="15" name="TextBox 14"/>
          <p:cNvSpPr txBox="1"/>
          <p:nvPr/>
        </p:nvSpPr>
        <p:spPr>
          <a:xfrm>
            <a:off x="2496338" y="3505200"/>
            <a:ext cx="5867400" cy="369332"/>
          </a:xfrm>
          <a:prstGeom prst="rect">
            <a:avLst/>
          </a:prstGeom>
          <a:noFill/>
        </p:spPr>
        <p:txBody>
          <a:bodyPr wrap="square" rtlCol="0">
            <a:spAutoFit/>
          </a:bodyPr>
          <a:lstStyle/>
          <a:p>
            <a:r>
              <a:rPr lang="en-US" b="1" dirty="0" smtClean="0"/>
              <a:t>What is the best nerve to study the H-reflex?</a:t>
            </a:r>
          </a:p>
        </p:txBody>
      </p:sp>
      <p:sp>
        <p:nvSpPr>
          <p:cNvPr id="16" name="TextBox 15"/>
          <p:cNvSpPr txBox="1"/>
          <p:nvPr/>
        </p:nvSpPr>
        <p:spPr>
          <a:xfrm>
            <a:off x="2496338" y="3757342"/>
            <a:ext cx="5961862" cy="369332"/>
          </a:xfrm>
          <a:prstGeom prst="rect">
            <a:avLst/>
          </a:prstGeom>
          <a:noFill/>
        </p:spPr>
        <p:txBody>
          <a:bodyPr wrap="square" rtlCol="0">
            <a:spAutoFit/>
          </a:bodyPr>
          <a:lstStyle/>
          <a:p>
            <a:r>
              <a:rPr lang="en-US" i="1" dirty="0" smtClean="0"/>
              <a:t>The tibial nerve. </a:t>
            </a:r>
            <a:endParaRPr lang="en-US" dirty="0"/>
          </a:p>
        </p:txBody>
      </p:sp>
      <p:sp>
        <p:nvSpPr>
          <p:cNvPr id="13" name="Rectangle 12"/>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52811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p:bldP spid="15" grpId="0"/>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578690"/>
            <a:ext cx="6781800" cy="1143000"/>
          </a:xfrm>
        </p:spPr>
        <p:txBody>
          <a:bodyPr/>
          <a:lstStyle/>
          <a:p>
            <a:r>
              <a:rPr lang="en-US" dirty="0" smtClean="0"/>
              <a:t>Normal Values</a:t>
            </a:r>
            <a:endParaRPr lang="en-US" dirty="0"/>
          </a:p>
        </p:txBody>
      </p:sp>
      <p:sp>
        <p:nvSpPr>
          <p:cNvPr id="18" name="TextBox 17"/>
          <p:cNvSpPr txBox="1"/>
          <p:nvPr/>
        </p:nvSpPr>
        <p:spPr>
          <a:xfrm>
            <a:off x="2438400" y="2598420"/>
            <a:ext cx="1752600" cy="369332"/>
          </a:xfrm>
          <a:prstGeom prst="rect">
            <a:avLst/>
          </a:prstGeom>
          <a:noFill/>
        </p:spPr>
        <p:txBody>
          <a:bodyPr wrap="square" rtlCol="0">
            <a:spAutoFit/>
          </a:bodyPr>
          <a:lstStyle/>
          <a:p>
            <a:endParaRPr lang="en-US" dirty="0"/>
          </a:p>
        </p:txBody>
      </p:sp>
      <p:sp>
        <p:nvSpPr>
          <p:cNvPr id="31" name="TextBox 30"/>
          <p:cNvSpPr txBox="1"/>
          <p:nvPr/>
        </p:nvSpPr>
        <p:spPr>
          <a:xfrm>
            <a:off x="2204132" y="1992078"/>
            <a:ext cx="6025468" cy="830997"/>
          </a:xfrm>
          <a:prstGeom prst="rect">
            <a:avLst/>
          </a:prstGeom>
          <a:noFill/>
        </p:spPr>
        <p:txBody>
          <a:bodyPr wrap="square" rtlCol="0">
            <a:spAutoFit/>
          </a:bodyPr>
          <a:lstStyle/>
          <a:p>
            <a:r>
              <a:rPr lang="en-US" sz="2400" b="1" dirty="0"/>
              <a:t>The following reference values are provided from the AANEM Practice </a:t>
            </a:r>
            <a:r>
              <a:rPr lang="en-US" sz="2400" b="1" dirty="0" smtClean="0"/>
              <a:t>Topic</a:t>
            </a:r>
            <a:endParaRPr lang="en-US" sz="2400" b="1" dirty="0"/>
          </a:p>
        </p:txBody>
      </p:sp>
      <p:sp>
        <p:nvSpPr>
          <p:cNvPr id="3" name="TextBox 2"/>
          <p:cNvSpPr txBox="1"/>
          <p:nvPr/>
        </p:nvSpPr>
        <p:spPr>
          <a:xfrm>
            <a:off x="2286000" y="2967752"/>
            <a:ext cx="5715000" cy="830997"/>
          </a:xfrm>
          <a:prstGeom prst="rect">
            <a:avLst/>
          </a:prstGeom>
          <a:noFill/>
        </p:spPr>
        <p:txBody>
          <a:bodyPr wrap="square" rtlCol="0">
            <a:spAutoFit/>
          </a:bodyPr>
          <a:lstStyle/>
          <a:p>
            <a:r>
              <a:rPr lang="en-US" sz="1600" dirty="0" smtClean="0"/>
              <a:t>Chen </a:t>
            </a:r>
            <a:r>
              <a:rPr lang="en-US" sz="1600" dirty="0"/>
              <a:t>S</a:t>
            </a:r>
            <a:r>
              <a:rPr lang="en-US" sz="1600" dirty="0" smtClean="0"/>
              <a:t>, et al. </a:t>
            </a:r>
            <a:r>
              <a:rPr lang="en-US" sz="1600" dirty="0"/>
              <a:t>Electrodiagnostic reference values for upper and lower limb nerve conduction studies in adult populations. Muscle Nerve. 2016;54:371–377.</a:t>
            </a:r>
          </a:p>
        </p:txBody>
      </p:sp>
      <p:sp>
        <p:nvSpPr>
          <p:cNvPr id="8" name="Rectangle 7"/>
          <p:cNvSpPr/>
          <p:nvPr/>
        </p:nvSpPr>
        <p:spPr>
          <a:xfrm>
            <a:off x="152400" y="1447800"/>
            <a:ext cx="1371600" cy="304800"/>
          </a:xfrm>
          <a:prstGeom prst="rect">
            <a:avLst/>
          </a:prstGeom>
          <a:solidFill>
            <a:srgbClr val="92D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53316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Values</a:t>
            </a:r>
            <a:endParaRPr lang="en-US" dirty="0"/>
          </a:p>
        </p:txBody>
      </p:sp>
      <p:sp>
        <p:nvSpPr>
          <p:cNvPr id="10" name="TextBox 9"/>
          <p:cNvSpPr txBox="1"/>
          <p:nvPr/>
        </p:nvSpPr>
        <p:spPr>
          <a:xfrm>
            <a:off x="2438400" y="1290935"/>
            <a:ext cx="5867400" cy="923330"/>
          </a:xfrm>
          <a:prstGeom prst="rect">
            <a:avLst/>
          </a:prstGeom>
          <a:noFill/>
        </p:spPr>
        <p:txBody>
          <a:bodyPr wrap="square" rtlCol="0">
            <a:spAutoFit/>
          </a:bodyPr>
          <a:lstStyle/>
          <a:p>
            <a:r>
              <a:rPr lang="en-US" b="1" u="sng" dirty="0" smtClean="0"/>
              <a:t>Sensory nerves: What are the normative amplitudes and latencies for each nerve?</a:t>
            </a:r>
          </a:p>
          <a:p>
            <a:endParaRPr lang="en-US" b="1" dirty="0" smtClean="0"/>
          </a:p>
        </p:txBody>
      </p:sp>
      <p:sp>
        <p:nvSpPr>
          <p:cNvPr id="18" name="TextBox 17"/>
          <p:cNvSpPr txBox="1"/>
          <p:nvPr/>
        </p:nvSpPr>
        <p:spPr>
          <a:xfrm>
            <a:off x="2438400" y="2598420"/>
            <a:ext cx="1752600" cy="369332"/>
          </a:xfrm>
          <a:prstGeom prst="rect">
            <a:avLst/>
          </a:prstGeom>
          <a:noFill/>
        </p:spPr>
        <p:txBody>
          <a:bodyPr wrap="square" rtlCol="0">
            <a:spAutoFit/>
          </a:bodyPr>
          <a:lstStyle/>
          <a:p>
            <a:endParaRPr lang="en-US" dirty="0"/>
          </a:p>
        </p:txBody>
      </p:sp>
      <p:sp>
        <p:nvSpPr>
          <p:cNvPr id="19" name="TextBox 18"/>
          <p:cNvSpPr txBox="1"/>
          <p:nvPr/>
        </p:nvSpPr>
        <p:spPr>
          <a:xfrm>
            <a:off x="2438400" y="3125861"/>
            <a:ext cx="5867400" cy="369332"/>
          </a:xfrm>
          <a:prstGeom prst="rect">
            <a:avLst/>
          </a:prstGeom>
          <a:noFill/>
        </p:spPr>
        <p:txBody>
          <a:bodyPr wrap="square" rtlCol="0">
            <a:spAutoFit/>
          </a:bodyPr>
          <a:lstStyle/>
          <a:p>
            <a:r>
              <a:rPr lang="en-US" b="1" dirty="0" smtClean="0"/>
              <a:t>Ulnar (antidromic to digit 5, distance 14 cm):</a:t>
            </a:r>
          </a:p>
        </p:txBody>
      </p:sp>
      <p:sp>
        <p:nvSpPr>
          <p:cNvPr id="20" name="TextBox 19"/>
          <p:cNvSpPr txBox="1"/>
          <p:nvPr/>
        </p:nvSpPr>
        <p:spPr>
          <a:xfrm>
            <a:off x="2438400" y="2433935"/>
            <a:ext cx="2743200" cy="646331"/>
          </a:xfrm>
          <a:prstGeom prst="rect">
            <a:avLst/>
          </a:prstGeom>
          <a:noFill/>
        </p:spPr>
        <p:txBody>
          <a:bodyPr wrap="square" rtlCol="0">
            <a:spAutoFit/>
          </a:bodyPr>
          <a:lstStyle/>
          <a:p>
            <a:r>
              <a:rPr lang="en-US" i="1" dirty="0" smtClean="0"/>
              <a:t>Amplitude: &gt; 11 µ</a:t>
            </a:r>
            <a:r>
              <a:rPr lang="en-US" dirty="0" smtClean="0"/>
              <a:t>V</a:t>
            </a:r>
          </a:p>
          <a:p>
            <a:r>
              <a:rPr lang="en-US" i="1" dirty="0" smtClean="0"/>
              <a:t>Latency: &lt; 4.0 ms</a:t>
            </a:r>
            <a:endParaRPr lang="en-US" dirty="0"/>
          </a:p>
        </p:txBody>
      </p:sp>
      <p:sp>
        <p:nvSpPr>
          <p:cNvPr id="21" name="TextBox 20"/>
          <p:cNvSpPr txBox="1"/>
          <p:nvPr/>
        </p:nvSpPr>
        <p:spPr>
          <a:xfrm>
            <a:off x="2452255" y="3423041"/>
            <a:ext cx="3352800" cy="646331"/>
          </a:xfrm>
          <a:prstGeom prst="rect">
            <a:avLst/>
          </a:prstGeom>
          <a:noFill/>
        </p:spPr>
        <p:txBody>
          <a:bodyPr wrap="square" rtlCol="0">
            <a:spAutoFit/>
          </a:bodyPr>
          <a:lstStyle/>
          <a:p>
            <a:r>
              <a:rPr lang="en-US" i="1" dirty="0" smtClean="0"/>
              <a:t>Amplitude: &gt; 10 </a:t>
            </a:r>
            <a:r>
              <a:rPr lang="en-US" i="1" dirty="0"/>
              <a:t>µ</a:t>
            </a:r>
            <a:r>
              <a:rPr lang="en-US" dirty="0"/>
              <a:t>V</a:t>
            </a:r>
          </a:p>
          <a:p>
            <a:r>
              <a:rPr lang="en-US" i="1" dirty="0" smtClean="0"/>
              <a:t>Latency: &lt; 4.0 ms</a:t>
            </a:r>
            <a:endParaRPr lang="en-US" dirty="0"/>
          </a:p>
        </p:txBody>
      </p:sp>
      <p:sp>
        <p:nvSpPr>
          <p:cNvPr id="22" name="TextBox 21"/>
          <p:cNvSpPr txBox="1"/>
          <p:nvPr/>
        </p:nvSpPr>
        <p:spPr>
          <a:xfrm>
            <a:off x="2456213" y="4075919"/>
            <a:ext cx="5867400" cy="369332"/>
          </a:xfrm>
          <a:prstGeom prst="rect">
            <a:avLst/>
          </a:prstGeom>
          <a:noFill/>
        </p:spPr>
        <p:txBody>
          <a:bodyPr wrap="square" rtlCol="0">
            <a:spAutoFit/>
          </a:bodyPr>
          <a:lstStyle/>
          <a:p>
            <a:r>
              <a:rPr lang="en-US" b="1" dirty="0" smtClean="0"/>
              <a:t>Median midpalmar (orthodromic, distance 7 cm):</a:t>
            </a:r>
          </a:p>
        </p:txBody>
      </p:sp>
      <p:sp>
        <p:nvSpPr>
          <p:cNvPr id="23" name="TextBox 22"/>
          <p:cNvSpPr txBox="1"/>
          <p:nvPr/>
        </p:nvSpPr>
        <p:spPr>
          <a:xfrm>
            <a:off x="2456213" y="4384038"/>
            <a:ext cx="2590800" cy="646331"/>
          </a:xfrm>
          <a:prstGeom prst="rect">
            <a:avLst/>
          </a:prstGeom>
          <a:noFill/>
        </p:spPr>
        <p:txBody>
          <a:bodyPr wrap="square" rtlCol="0">
            <a:spAutoFit/>
          </a:bodyPr>
          <a:lstStyle/>
          <a:p>
            <a:r>
              <a:rPr lang="en-US" i="1" dirty="0" smtClean="0"/>
              <a:t>Amplitude:  &gt; 6 </a:t>
            </a:r>
            <a:r>
              <a:rPr lang="en-US" i="1" dirty="0"/>
              <a:t>µ</a:t>
            </a:r>
            <a:r>
              <a:rPr lang="en-US" dirty="0"/>
              <a:t>V</a:t>
            </a:r>
          </a:p>
          <a:p>
            <a:r>
              <a:rPr lang="en-US" i="1" dirty="0" smtClean="0"/>
              <a:t>Latency: &lt; 2.3 ms</a:t>
            </a:r>
            <a:endParaRPr lang="en-US" dirty="0"/>
          </a:p>
        </p:txBody>
      </p:sp>
      <p:sp>
        <p:nvSpPr>
          <p:cNvPr id="26" name="Rectangle 25"/>
          <p:cNvSpPr/>
          <p:nvPr/>
        </p:nvSpPr>
        <p:spPr>
          <a:xfrm>
            <a:off x="2438400" y="2139434"/>
            <a:ext cx="4649863" cy="369332"/>
          </a:xfrm>
          <a:prstGeom prst="rect">
            <a:avLst/>
          </a:prstGeom>
        </p:spPr>
        <p:txBody>
          <a:bodyPr wrap="none">
            <a:spAutoFit/>
          </a:bodyPr>
          <a:lstStyle/>
          <a:p>
            <a:r>
              <a:rPr lang="en-US" b="1" dirty="0"/>
              <a:t>Median (antidromic to digit </a:t>
            </a:r>
            <a:r>
              <a:rPr lang="en-US" b="1" dirty="0" smtClean="0"/>
              <a:t>2, distance 14 cm):</a:t>
            </a:r>
            <a:endParaRPr lang="en-US" b="1" dirty="0"/>
          </a:p>
        </p:txBody>
      </p:sp>
      <p:sp>
        <p:nvSpPr>
          <p:cNvPr id="13" name="Rectangle 12"/>
          <p:cNvSpPr/>
          <p:nvPr/>
        </p:nvSpPr>
        <p:spPr>
          <a:xfrm>
            <a:off x="152400" y="1447800"/>
            <a:ext cx="1371600" cy="304800"/>
          </a:xfrm>
          <a:prstGeom prst="rect">
            <a:avLst/>
          </a:prstGeom>
          <a:solidFill>
            <a:srgbClr val="92D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7847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3" grpId="0"/>
      <p:bldP spid="2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Values</a:t>
            </a:r>
            <a:endParaRPr lang="en-US" dirty="0"/>
          </a:p>
        </p:txBody>
      </p:sp>
      <p:sp>
        <p:nvSpPr>
          <p:cNvPr id="10" name="TextBox 9"/>
          <p:cNvSpPr txBox="1"/>
          <p:nvPr/>
        </p:nvSpPr>
        <p:spPr>
          <a:xfrm>
            <a:off x="2438400" y="1290935"/>
            <a:ext cx="5867400" cy="923330"/>
          </a:xfrm>
          <a:prstGeom prst="rect">
            <a:avLst/>
          </a:prstGeom>
          <a:noFill/>
        </p:spPr>
        <p:txBody>
          <a:bodyPr wrap="square" rtlCol="0">
            <a:spAutoFit/>
          </a:bodyPr>
          <a:lstStyle/>
          <a:p>
            <a:r>
              <a:rPr lang="en-US" b="1" u="sng" dirty="0" smtClean="0"/>
              <a:t>Sensory nerves: What are the normative amplitudes and latencies for each nerve?</a:t>
            </a:r>
          </a:p>
          <a:p>
            <a:endParaRPr lang="en-US" b="1" dirty="0" smtClean="0"/>
          </a:p>
        </p:txBody>
      </p:sp>
      <p:sp>
        <p:nvSpPr>
          <p:cNvPr id="18" name="TextBox 17"/>
          <p:cNvSpPr txBox="1"/>
          <p:nvPr/>
        </p:nvSpPr>
        <p:spPr>
          <a:xfrm>
            <a:off x="2438400" y="2598420"/>
            <a:ext cx="1752600" cy="369332"/>
          </a:xfrm>
          <a:prstGeom prst="rect">
            <a:avLst/>
          </a:prstGeom>
          <a:noFill/>
        </p:spPr>
        <p:txBody>
          <a:bodyPr wrap="square" rtlCol="0">
            <a:spAutoFit/>
          </a:bodyPr>
          <a:lstStyle/>
          <a:p>
            <a:endParaRPr lang="en-US" dirty="0"/>
          </a:p>
        </p:txBody>
      </p:sp>
      <p:sp>
        <p:nvSpPr>
          <p:cNvPr id="27" name="TextBox 26"/>
          <p:cNvSpPr txBox="1"/>
          <p:nvPr/>
        </p:nvSpPr>
        <p:spPr>
          <a:xfrm>
            <a:off x="2438399" y="2249269"/>
            <a:ext cx="5891151" cy="646331"/>
          </a:xfrm>
          <a:prstGeom prst="rect">
            <a:avLst/>
          </a:prstGeom>
          <a:noFill/>
        </p:spPr>
        <p:txBody>
          <a:bodyPr wrap="square" rtlCol="0">
            <a:spAutoFit/>
          </a:bodyPr>
          <a:lstStyle/>
          <a:p>
            <a:r>
              <a:rPr lang="en-US" b="1" dirty="0" smtClean="0"/>
              <a:t>Superficial radial (antidromic to anatomic snuffbox, distance 10 cm):</a:t>
            </a:r>
          </a:p>
        </p:txBody>
      </p:sp>
      <p:sp>
        <p:nvSpPr>
          <p:cNvPr id="28" name="TextBox 27"/>
          <p:cNvSpPr txBox="1"/>
          <p:nvPr/>
        </p:nvSpPr>
        <p:spPr>
          <a:xfrm>
            <a:off x="2438398" y="2849398"/>
            <a:ext cx="3810000" cy="646331"/>
          </a:xfrm>
          <a:prstGeom prst="rect">
            <a:avLst/>
          </a:prstGeom>
          <a:noFill/>
        </p:spPr>
        <p:txBody>
          <a:bodyPr wrap="square" rtlCol="0">
            <a:spAutoFit/>
          </a:bodyPr>
          <a:lstStyle/>
          <a:p>
            <a:r>
              <a:rPr lang="en-US" i="1" dirty="0" smtClean="0"/>
              <a:t>Amplitude: &gt; 7 </a:t>
            </a:r>
            <a:r>
              <a:rPr lang="en-US" i="1" dirty="0"/>
              <a:t>µ</a:t>
            </a:r>
            <a:r>
              <a:rPr lang="en-US" dirty="0"/>
              <a:t>V</a:t>
            </a:r>
          </a:p>
          <a:p>
            <a:r>
              <a:rPr lang="en-US" i="1" dirty="0" smtClean="0"/>
              <a:t>Latency: &lt; 2.8 ms</a:t>
            </a:r>
            <a:endParaRPr lang="en-US" dirty="0"/>
          </a:p>
        </p:txBody>
      </p:sp>
      <p:sp>
        <p:nvSpPr>
          <p:cNvPr id="29" name="TextBox 28"/>
          <p:cNvSpPr txBox="1"/>
          <p:nvPr/>
        </p:nvSpPr>
        <p:spPr>
          <a:xfrm>
            <a:off x="2468089" y="3682670"/>
            <a:ext cx="5867400" cy="369332"/>
          </a:xfrm>
          <a:prstGeom prst="rect">
            <a:avLst/>
          </a:prstGeom>
          <a:noFill/>
        </p:spPr>
        <p:txBody>
          <a:bodyPr wrap="square" rtlCol="0">
            <a:spAutoFit/>
          </a:bodyPr>
          <a:lstStyle/>
          <a:p>
            <a:r>
              <a:rPr lang="en-US" b="1" dirty="0" smtClean="0"/>
              <a:t>Sural (antidromic to the lateral foot, distance 14 cm):</a:t>
            </a:r>
          </a:p>
        </p:txBody>
      </p:sp>
      <p:sp>
        <p:nvSpPr>
          <p:cNvPr id="30" name="TextBox 29"/>
          <p:cNvSpPr txBox="1"/>
          <p:nvPr/>
        </p:nvSpPr>
        <p:spPr>
          <a:xfrm>
            <a:off x="2462151" y="4052002"/>
            <a:ext cx="4495800" cy="646331"/>
          </a:xfrm>
          <a:prstGeom prst="rect">
            <a:avLst/>
          </a:prstGeom>
          <a:noFill/>
        </p:spPr>
        <p:txBody>
          <a:bodyPr wrap="square" rtlCol="0">
            <a:spAutoFit/>
          </a:bodyPr>
          <a:lstStyle/>
          <a:p>
            <a:r>
              <a:rPr lang="en-US" i="1" dirty="0" smtClean="0"/>
              <a:t>Amplitude: &gt; 4 </a:t>
            </a:r>
            <a:r>
              <a:rPr lang="en-US" i="1" dirty="0"/>
              <a:t>µ</a:t>
            </a:r>
            <a:r>
              <a:rPr lang="en-US" dirty="0"/>
              <a:t>V</a:t>
            </a:r>
          </a:p>
          <a:p>
            <a:r>
              <a:rPr lang="en-US" i="1" dirty="0" smtClean="0"/>
              <a:t>Latency: &lt; 4.5 ms</a:t>
            </a:r>
            <a:endParaRPr lang="en-US" dirty="0"/>
          </a:p>
        </p:txBody>
      </p:sp>
      <p:sp>
        <p:nvSpPr>
          <p:cNvPr id="11" name="Rectangle 10"/>
          <p:cNvSpPr/>
          <p:nvPr/>
        </p:nvSpPr>
        <p:spPr>
          <a:xfrm>
            <a:off x="152400" y="1447800"/>
            <a:ext cx="1371600" cy="304800"/>
          </a:xfrm>
          <a:prstGeom prst="rect">
            <a:avLst/>
          </a:prstGeom>
          <a:solidFill>
            <a:srgbClr val="92D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15398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137601"/>
            <a:ext cx="6781800" cy="1143000"/>
          </a:xfrm>
        </p:spPr>
        <p:txBody>
          <a:bodyPr/>
          <a:lstStyle/>
          <a:p>
            <a:r>
              <a:rPr lang="en-US" dirty="0" smtClean="0"/>
              <a:t>Normal Values</a:t>
            </a:r>
            <a:endParaRPr lang="en-US" dirty="0"/>
          </a:p>
        </p:txBody>
      </p:sp>
      <p:sp>
        <p:nvSpPr>
          <p:cNvPr id="10" name="TextBox 9"/>
          <p:cNvSpPr txBox="1"/>
          <p:nvPr/>
        </p:nvSpPr>
        <p:spPr>
          <a:xfrm>
            <a:off x="2438400" y="1114070"/>
            <a:ext cx="5867400" cy="923330"/>
          </a:xfrm>
          <a:prstGeom prst="rect">
            <a:avLst/>
          </a:prstGeom>
          <a:noFill/>
        </p:spPr>
        <p:txBody>
          <a:bodyPr wrap="square" rtlCol="0">
            <a:spAutoFit/>
          </a:bodyPr>
          <a:lstStyle/>
          <a:p>
            <a:r>
              <a:rPr lang="en-US" b="1" u="sng" dirty="0" smtClean="0"/>
              <a:t>Motor nerves: What are the normative amplitudes and latencies for each nerve?</a:t>
            </a:r>
          </a:p>
          <a:p>
            <a:endParaRPr lang="en-US" b="1" dirty="0" smtClean="0"/>
          </a:p>
        </p:txBody>
      </p:sp>
      <p:sp>
        <p:nvSpPr>
          <p:cNvPr id="18" name="TextBox 17"/>
          <p:cNvSpPr txBox="1"/>
          <p:nvPr/>
        </p:nvSpPr>
        <p:spPr>
          <a:xfrm>
            <a:off x="2438400" y="2598420"/>
            <a:ext cx="1752600" cy="369332"/>
          </a:xfrm>
          <a:prstGeom prst="rect">
            <a:avLst/>
          </a:prstGeom>
          <a:noFill/>
        </p:spPr>
        <p:txBody>
          <a:bodyPr wrap="square" rtlCol="0">
            <a:spAutoFit/>
          </a:bodyPr>
          <a:lstStyle/>
          <a:p>
            <a:endParaRPr lang="en-US" dirty="0"/>
          </a:p>
        </p:txBody>
      </p:sp>
      <p:sp>
        <p:nvSpPr>
          <p:cNvPr id="19" name="TextBox 18"/>
          <p:cNvSpPr txBox="1"/>
          <p:nvPr/>
        </p:nvSpPr>
        <p:spPr>
          <a:xfrm>
            <a:off x="2438400" y="1914078"/>
            <a:ext cx="6254338" cy="369332"/>
          </a:xfrm>
          <a:prstGeom prst="rect">
            <a:avLst/>
          </a:prstGeom>
          <a:noFill/>
        </p:spPr>
        <p:txBody>
          <a:bodyPr wrap="square" rtlCol="0">
            <a:spAutoFit/>
          </a:bodyPr>
          <a:lstStyle/>
          <a:p>
            <a:r>
              <a:rPr lang="en-US" b="1" dirty="0" smtClean="0"/>
              <a:t>Median (recording over abductor pollicis brevis, distance 8 cm):</a:t>
            </a:r>
          </a:p>
        </p:txBody>
      </p:sp>
      <p:sp>
        <p:nvSpPr>
          <p:cNvPr id="20" name="TextBox 19"/>
          <p:cNvSpPr txBox="1"/>
          <p:nvPr/>
        </p:nvSpPr>
        <p:spPr>
          <a:xfrm>
            <a:off x="2438400" y="3200625"/>
            <a:ext cx="2743200" cy="646331"/>
          </a:xfrm>
          <a:prstGeom prst="rect">
            <a:avLst/>
          </a:prstGeom>
          <a:noFill/>
        </p:spPr>
        <p:txBody>
          <a:bodyPr wrap="square" rtlCol="0">
            <a:spAutoFit/>
          </a:bodyPr>
          <a:lstStyle/>
          <a:p>
            <a:r>
              <a:rPr lang="en-US" i="1" dirty="0" smtClean="0"/>
              <a:t>Amplitude: &gt; 7.9 </a:t>
            </a:r>
            <a:r>
              <a:rPr lang="en-US" i="1" dirty="0"/>
              <a:t>µ</a:t>
            </a:r>
            <a:r>
              <a:rPr lang="en-US" dirty="0"/>
              <a:t>V</a:t>
            </a:r>
          </a:p>
          <a:p>
            <a:r>
              <a:rPr lang="en-US" i="1" dirty="0" smtClean="0"/>
              <a:t>Latency: &lt; 3.7 ms</a:t>
            </a:r>
            <a:endParaRPr lang="en-US" dirty="0"/>
          </a:p>
        </p:txBody>
      </p:sp>
      <p:sp>
        <p:nvSpPr>
          <p:cNvPr id="21" name="TextBox 20"/>
          <p:cNvSpPr txBox="1"/>
          <p:nvPr/>
        </p:nvSpPr>
        <p:spPr>
          <a:xfrm>
            <a:off x="2438400" y="2267984"/>
            <a:ext cx="3352800" cy="646331"/>
          </a:xfrm>
          <a:prstGeom prst="rect">
            <a:avLst/>
          </a:prstGeom>
          <a:noFill/>
        </p:spPr>
        <p:txBody>
          <a:bodyPr wrap="square" rtlCol="0">
            <a:spAutoFit/>
          </a:bodyPr>
          <a:lstStyle/>
          <a:p>
            <a:r>
              <a:rPr lang="en-US" i="1" dirty="0" smtClean="0"/>
              <a:t>Amplitude: &gt; 4.1 </a:t>
            </a:r>
            <a:r>
              <a:rPr lang="en-US" i="1" dirty="0"/>
              <a:t>µ</a:t>
            </a:r>
            <a:r>
              <a:rPr lang="en-US" dirty="0"/>
              <a:t>V</a:t>
            </a:r>
          </a:p>
          <a:p>
            <a:r>
              <a:rPr lang="en-US" i="1" dirty="0" smtClean="0"/>
              <a:t>Latency: &lt; 4.5 ms</a:t>
            </a:r>
            <a:endParaRPr lang="en-US" dirty="0"/>
          </a:p>
        </p:txBody>
      </p:sp>
      <p:sp>
        <p:nvSpPr>
          <p:cNvPr id="22" name="TextBox 21"/>
          <p:cNvSpPr txBox="1"/>
          <p:nvPr/>
        </p:nvSpPr>
        <p:spPr>
          <a:xfrm>
            <a:off x="2438400" y="3769711"/>
            <a:ext cx="6400800" cy="646331"/>
          </a:xfrm>
          <a:prstGeom prst="rect">
            <a:avLst/>
          </a:prstGeom>
          <a:noFill/>
        </p:spPr>
        <p:txBody>
          <a:bodyPr wrap="square" rtlCol="0">
            <a:spAutoFit/>
          </a:bodyPr>
          <a:lstStyle/>
          <a:p>
            <a:r>
              <a:rPr lang="en-US" b="1" dirty="0" smtClean="0"/>
              <a:t>Peroneal (recording over extensor digitorum brevis, distance 8 cm):</a:t>
            </a:r>
          </a:p>
        </p:txBody>
      </p:sp>
      <p:sp>
        <p:nvSpPr>
          <p:cNvPr id="23" name="TextBox 22"/>
          <p:cNvSpPr txBox="1"/>
          <p:nvPr/>
        </p:nvSpPr>
        <p:spPr>
          <a:xfrm>
            <a:off x="2438400" y="4348247"/>
            <a:ext cx="2590800" cy="646331"/>
          </a:xfrm>
          <a:prstGeom prst="rect">
            <a:avLst/>
          </a:prstGeom>
          <a:noFill/>
        </p:spPr>
        <p:txBody>
          <a:bodyPr wrap="square" rtlCol="0">
            <a:spAutoFit/>
          </a:bodyPr>
          <a:lstStyle/>
          <a:p>
            <a:r>
              <a:rPr lang="en-US" i="1" dirty="0" smtClean="0"/>
              <a:t>Amplitude: &gt; 1.3 </a:t>
            </a:r>
            <a:r>
              <a:rPr lang="en-US" i="1" dirty="0"/>
              <a:t>µ</a:t>
            </a:r>
            <a:r>
              <a:rPr lang="en-US" dirty="0"/>
              <a:t>V</a:t>
            </a:r>
          </a:p>
          <a:p>
            <a:r>
              <a:rPr lang="en-US" i="1" dirty="0" smtClean="0"/>
              <a:t>Latency: &lt; 6.5 ms</a:t>
            </a:r>
            <a:endParaRPr lang="en-US" dirty="0"/>
          </a:p>
        </p:txBody>
      </p:sp>
      <p:sp>
        <p:nvSpPr>
          <p:cNvPr id="24" name="TextBox 23"/>
          <p:cNvSpPr txBox="1"/>
          <p:nvPr/>
        </p:nvSpPr>
        <p:spPr>
          <a:xfrm>
            <a:off x="2438400" y="4911127"/>
            <a:ext cx="5867400" cy="369332"/>
          </a:xfrm>
          <a:prstGeom prst="rect">
            <a:avLst/>
          </a:prstGeom>
          <a:noFill/>
        </p:spPr>
        <p:txBody>
          <a:bodyPr wrap="square" rtlCol="0">
            <a:spAutoFit/>
          </a:bodyPr>
          <a:lstStyle/>
          <a:p>
            <a:r>
              <a:rPr lang="en-US" b="1" dirty="0" smtClean="0"/>
              <a:t>Tibial (recording over the abductor halluces, distance 8 cm):</a:t>
            </a:r>
          </a:p>
        </p:txBody>
      </p:sp>
      <p:sp>
        <p:nvSpPr>
          <p:cNvPr id="25" name="TextBox 24"/>
          <p:cNvSpPr txBox="1"/>
          <p:nvPr/>
        </p:nvSpPr>
        <p:spPr>
          <a:xfrm>
            <a:off x="2438400" y="5256328"/>
            <a:ext cx="3886200" cy="646331"/>
          </a:xfrm>
          <a:prstGeom prst="rect">
            <a:avLst/>
          </a:prstGeom>
          <a:noFill/>
        </p:spPr>
        <p:txBody>
          <a:bodyPr wrap="square" rtlCol="0">
            <a:spAutoFit/>
          </a:bodyPr>
          <a:lstStyle/>
          <a:p>
            <a:r>
              <a:rPr lang="en-US" i="1" dirty="0" smtClean="0"/>
              <a:t>Amplitude: &gt; 4.4 </a:t>
            </a:r>
            <a:r>
              <a:rPr lang="en-US" i="1" dirty="0"/>
              <a:t>µ</a:t>
            </a:r>
            <a:r>
              <a:rPr lang="en-US" dirty="0"/>
              <a:t>V</a:t>
            </a:r>
          </a:p>
          <a:p>
            <a:r>
              <a:rPr lang="en-US" i="1" dirty="0" smtClean="0"/>
              <a:t>Latency: &lt; 6.1 ms</a:t>
            </a:r>
            <a:endParaRPr lang="en-US" dirty="0"/>
          </a:p>
        </p:txBody>
      </p:sp>
      <p:sp>
        <p:nvSpPr>
          <p:cNvPr id="26" name="Rectangle 25"/>
          <p:cNvSpPr/>
          <p:nvPr/>
        </p:nvSpPr>
        <p:spPr>
          <a:xfrm>
            <a:off x="2438400" y="2908538"/>
            <a:ext cx="6134100" cy="369332"/>
          </a:xfrm>
          <a:prstGeom prst="rect">
            <a:avLst/>
          </a:prstGeom>
        </p:spPr>
        <p:txBody>
          <a:bodyPr wrap="square">
            <a:spAutoFit/>
          </a:bodyPr>
          <a:lstStyle/>
          <a:p>
            <a:r>
              <a:rPr lang="en-US" b="1" dirty="0" smtClean="0"/>
              <a:t>Ulnar (recording over abductor digiti minimi. distance 8 cm):</a:t>
            </a:r>
            <a:endParaRPr lang="en-US" b="1" dirty="0"/>
          </a:p>
        </p:txBody>
      </p:sp>
      <p:sp>
        <p:nvSpPr>
          <p:cNvPr id="15" name="Rectangle 14"/>
          <p:cNvSpPr/>
          <p:nvPr/>
        </p:nvSpPr>
        <p:spPr>
          <a:xfrm>
            <a:off x="152400" y="1447800"/>
            <a:ext cx="1371600" cy="304800"/>
          </a:xfrm>
          <a:prstGeom prst="rect">
            <a:avLst/>
          </a:prstGeom>
          <a:solidFill>
            <a:srgbClr val="92D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76834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3" grpId="0"/>
      <p:bldP spid="24" grpId="0"/>
      <p:bldP spid="25" grpId="0"/>
      <p:bldP spid="2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Values</a:t>
            </a:r>
            <a:endParaRPr lang="en-US" dirty="0"/>
          </a:p>
        </p:txBody>
      </p:sp>
      <p:sp>
        <p:nvSpPr>
          <p:cNvPr id="18" name="TextBox 17"/>
          <p:cNvSpPr txBox="1"/>
          <p:nvPr/>
        </p:nvSpPr>
        <p:spPr>
          <a:xfrm>
            <a:off x="2438400" y="2598420"/>
            <a:ext cx="1752600" cy="369332"/>
          </a:xfrm>
          <a:prstGeom prst="rect">
            <a:avLst/>
          </a:prstGeom>
          <a:noFill/>
        </p:spPr>
        <p:txBody>
          <a:bodyPr wrap="square" rtlCol="0">
            <a:spAutoFit/>
          </a:bodyPr>
          <a:lstStyle/>
          <a:p>
            <a:endParaRPr lang="en-US" dirty="0"/>
          </a:p>
        </p:txBody>
      </p:sp>
      <p:sp>
        <p:nvSpPr>
          <p:cNvPr id="27" name="TextBox 26"/>
          <p:cNvSpPr txBox="1"/>
          <p:nvPr/>
        </p:nvSpPr>
        <p:spPr>
          <a:xfrm>
            <a:off x="2438400" y="1758696"/>
            <a:ext cx="5867400" cy="646331"/>
          </a:xfrm>
          <a:prstGeom prst="rect">
            <a:avLst/>
          </a:prstGeom>
          <a:noFill/>
        </p:spPr>
        <p:txBody>
          <a:bodyPr wrap="square" rtlCol="0">
            <a:spAutoFit/>
          </a:bodyPr>
          <a:lstStyle/>
          <a:p>
            <a:r>
              <a:rPr lang="en-US" b="1" dirty="0" smtClean="0"/>
              <a:t>What is a normative upper extremity motor conduction velocity?</a:t>
            </a:r>
          </a:p>
        </p:txBody>
      </p:sp>
      <p:sp>
        <p:nvSpPr>
          <p:cNvPr id="28" name="TextBox 27"/>
          <p:cNvSpPr txBox="1"/>
          <p:nvPr/>
        </p:nvSpPr>
        <p:spPr>
          <a:xfrm>
            <a:off x="2438400" y="2405027"/>
            <a:ext cx="3810000" cy="369332"/>
          </a:xfrm>
          <a:prstGeom prst="rect">
            <a:avLst/>
          </a:prstGeom>
          <a:noFill/>
        </p:spPr>
        <p:txBody>
          <a:bodyPr wrap="square" rtlCol="0">
            <a:spAutoFit/>
          </a:bodyPr>
          <a:lstStyle/>
          <a:p>
            <a:r>
              <a:rPr lang="en-US" i="1" dirty="0" smtClean="0"/>
              <a:t>&gt; ~ 50 m/s</a:t>
            </a:r>
            <a:endParaRPr lang="en-US" dirty="0"/>
          </a:p>
        </p:txBody>
      </p:sp>
      <p:sp>
        <p:nvSpPr>
          <p:cNvPr id="29" name="TextBox 28"/>
          <p:cNvSpPr txBox="1"/>
          <p:nvPr/>
        </p:nvSpPr>
        <p:spPr>
          <a:xfrm>
            <a:off x="2438400" y="2947986"/>
            <a:ext cx="5867400" cy="646331"/>
          </a:xfrm>
          <a:prstGeom prst="rect">
            <a:avLst/>
          </a:prstGeom>
          <a:noFill/>
        </p:spPr>
        <p:txBody>
          <a:bodyPr wrap="square" rtlCol="0">
            <a:spAutoFit/>
          </a:bodyPr>
          <a:lstStyle/>
          <a:p>
            <a:r>
              <a:rPr lang="en-US" b="1" dirty="0" smtClean="0"/>
              <a:t>What is a normative lower extremity motor conduction velocity?</a:t>
            </a:r>
          </a:p>
        </p:txBody>
      </p:sp>
      <p:sp>
        <p:nvSpPr>
          <p:cNvPr id="10" name="TextBox 9"/>
          <p:cNvSpPr txBox="1"/>
          <p:nvPr/>
        </p:nvSpPr>
        <p:spPr>
          <a:xfrm>
            <a:off x="2438400" y="3767944"/>
            <a:ext cx="3810000" cy="369332"/>
          </a:xfrm>
          <a:prstGeom prst="rect">
            <a:avLst/>
          </a:prstGeom>
          <a:noFill/>
        </p:spPr>
        <p:txBody>
          <a:bodyPr wrap="square" rtlCol="0">
            <a:spAutoFit/>
          </a:bodyPr>
          <a:lstStyle/>
          <a:p>
            <a:r>
              <a:rPr lang="en-US" i="1" dirty="0" smtClean="0"/>
              <a:t>&gt; ~ 40 m/s</a:t>
            </a:r>
            <a:endParaRPr lang="en-US" dirty="0"/>
          </a:p>
        </p:txBody>
      </p:sp>
      <p:sp>
        <p:nvSpPr>
          <p:cNvPr id="11" name="Rectangle 10"/>
          <p:cNvSpPr/>
          <p:nvPr/>
        </p:nvSpPr>
        <p:spPr>
          <a:xfrm>
            <a:off x="152400" y="1447800"/>
            <a:ext cx="1371600" cy="304800"/>
          </a:xfrm>
          <a:prstGeom prst="rect">
            <a:avLst/>
          </a:prstGeom>
          <a:solidFill>
            <a:srgbClr val="92D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19978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1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Values</a:t>
            </a:r>
            <a:endParaRPr lang="en-US" dirty="0"/>
          </a:p>
        </p:txBody>
      </p:sp>
      <p:sp>
        <p:nvSpPr>
          <p:cNvPr id="18" name="TextBox 17"/>
          <p:cNvSpPr txBox="1"/>
          <p:nvPr/>
        </p:nvSpPr>
        <p:spPr>
          <a:xfrm>
            <a:off x="2438400" y="2598420"/>
            <a:ext cx="1752600" cy="369332"/>
          </a:xfrm>
          <a:prstGeom prst="rect">
            <a:avLst/>
          </a:prstGeom>
          <a:noFill/>
        </p:spPr>
        <p:txBody>
          <a:bodyPr wrap="square" rtlCol="0">
            <a:spAutoFit/>
          </a:bodyPr>
          <a:lstStyle/>
          <a:p>
            <a:endParaRPr lang="en-US" dirty="0"/>
          </a:p>
        </p:txBody>
      </p:sp>
      <p:sp>
        <p:nvSpPr>
          <p:cNvPr id="27" name="TextBox 26"/>
          <p:cNvSpPr txBox="1"/>
          <p:nvPr/>
        </p:nvSpPr>
        <p:spPr>
          <a:xfrm>
            <a:off x="2438400" y="1758696"/>
            <a:ext cx="5867400" cy="646331"/>
          </a:xfrm>
          <a:prstGeom prst="rect">
            <a:avLst/>
          </a:prstGeom>
          <a:noFill/>
        </p:spPr>
        <p:txBody>
          <a:bodyPr wrap="square" rtlCol="0">
            <a:spAutoFit/>
          </a:bodyPr>
          <a:lstStyle/>
          <a:p>
            <a:r>
              <a:rPr lang="en-US" b="1" dirty="0" smtClean="0"/>
              <a:t>What is a normative median/ulnar minimum F-response value?</a:t>
            </a:r>
          </a:p>
        </p:txBody>
      </p:sp>
      <p:sp>
        <p:nvSpPr>
          <p:cNvPr id="28" name="TextBox 27"/>
          <p:cNvSpPr txBox="1"/>
          <p:nvPr/>
        </p:nvSpPr>
        <p:spPr>
          <a:xfrm>
            <a:off x="2438400" y="2405027"/>
            <a:ext cx="3810000" cy="369332"/>
          </a:xfrm>
          <a:prstGeom prst="rect">
            <a:avLst/>
          </a:prstGeom>
          <a:noFill/>
        </p:spPr>
        <p:txBody>
          <a:bodyPr wrap="square" rtlCol="0">
            <a:spAutoFit/>
          </a:bodyPr>
          <a:lstStyle/>
          <a:p>
            <a:r>
              <a:rPr lang="en-US" i="1" dirty="0" smtClean="0"/>
              <a:t>&lt; 32 ms</a:t>
            </a:r>
            <a:endParaRPr lang="en-US" dirty="0"/>
          </a:p>
        </p:txBody>
      </p:sp>
      <p:sp>
        <p:nvSpPr>
          <p:cNvPr id="29" name="TextBox 28"/>
          <p:cNvSpPr txBox="1"/>
          <p:nvPr/>
        </p:nvSpPr>
        <p:spPr>
          <a:xfrm>
            <a:off x="2438400" y="2947986"/>
            <a:ext cx="5867400" cy="646331"/>
          </a:xfrm>
          <a:prstGeom prst="rect">
            <a:avLst/>
          </a:prstGeom>
          <a:noFill/>
        </p:spPr>
        <p:txBody>
          <a:bodyPr wrap="square" rtlCol="0">
            <a:spAutoFit/>
          </a:bodyPr>
          <a:lstStyle/>
          <a:p>
            <a:r>
              <a:rPr lang="en-US" b="1" dirty="0" smtClean="0"/>
              <a:t>What is a normative tibial/peroneal minimum F-response value?</a:t>
            </a:r>
          </a:p>
        </p:txBody>
      </p:sp>
      <p:sp>
        <p:nvSpPr>
          <p:cNvPr id="30" name="TextBox 29"/>
          <p:cNvSpPr txBox="1"/>
          <p:nvPr/>
        </p:nvSpPr>
        <p:spPr>
          <a:xfrm>
            <a:off x="2438400" y="3594317"/>
            <a:ext cx="4495800" cy="369332"/>
          </a:xfrm>
          <a:prstGeom prst="rect">
            <a:avLst/>
          </a:prstGeom>
          <a:noFill/>
        </p:spPr>
        <p:txBody>
          <a:bodyPr wrap="square" rtlCol="0">
            <a:spAutoFit/>
          </a:bodyPr>
          <a:lstStyle/>
          <a:p>
            <a:r>
              <a:rPr lang="en-US" i="1" dirty="0" smtClean="0"/>
              <a:t>&lt; 56 ms</a:t>
            </a:r>
            <a:endParaRPr lang="en-US" dirty="0"/>
          </a:p>
        </p:txBody>
      </p:sp>
      <p:sp>
        <p:nvSpPr>
          <p:cNvPr id="10" name="Rectangle 9"/>
          <p:cNvSpPr/>
          <p:nvPr/>
        </p:nvSpPr>
        <p:spPr>
          <a:xfrm>
            <a:off x="152400" y="1447800"/>
            <a:ext cx="1371600" cy="304800"/>
          </a:xfrm>
          <a:prstGeom prst="rect">
            <a:avLst/>
          </a:prstGeom>
          <a:solidFill>
            <a:srgbClr val="92D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0716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Values</a:t>
            </a:r>
            <a:endParaRPr lang="en-US" dirty="0"/>
          </a:p>
        </p:txBody>
      </p:sp>
      <p:sp>
        <p:nvSpPr>
          <p:cNvPr id="10" name="TextBox 9"/>
          <p:cNvSpPr txBox="1"/>
          <p:nvPr/>
        </p:nvSpPr>
        <p:spPr>
          <a:xfrm>
            <a:off x="2438400" y="1290935"/>
            <a:ext cx="5867400" cy="646331"/>
          </a:xfrm>
          <a:prstGeom prst="rect">
            <a:avLst/>
          </a:prstGeom>
          <a:noFill/>
        </p:spPr>
        <p:txBody>
          <a:bodyPr wrap="square" rtlCol="0">
            <a:spAutoFit/>
          </a:bodyPr>
          <a:lstStyle/>
          <a:p>
            <a:r>
              <a:rPr lang="en-US" b="1" u="sng" dirty="0" smtClean="0"/>
              <a:t>How are normal values affected by</a:t>
            </a:r>
            <a:r>
              <a:rPr lang="en-US" b="1" dirty="0" smtClean="0"/>
              <a:t>:</a:t>
            </a:r>
            <a:r>
              <a:rPr lang="en-US" b="1" u="sng" dirty="0" smtClean="0"/>
              <a:t> </a:t>
            </a:r>
          </a:p>
          <a:p>
            <a:endParaRPr lang="en-US" b="1" dirty="0" smtClean="0"/>
          </a:p>
        </p:txBody>
      </p:sp>
      <p:sp>
        <p:nvSpPr>
          <p:cNvPr id="18" name="TextBox 17"/>
          <p:cNvSpPr txBox="1"/>
          <p:nvPr/>
        </p:nvSpPr>
        <p:spPr>
          <a:xfrm>
            <a:off x="2438400" y="2598420"/>
            <a:ext cx="1752600" cy="369332"/>
          </a:xfrm>
          <a:prstGeom prst="rect">
            <a:avLst/>
          </a:prstGeom>
          <a:noFill/>
        </p:spPr>
        <p:txBody>
          <a:bodyPr wrap="square" rtlCol="0">
            <a:spAutoFit/>
          </a:bodyPr>
          <a:lstStyle/>
          <a:p>
            <a:endParaRPr lang="en-US" dirty="0"/>
          </a:p>
        </p:txBody>
      </p:sp>
      <p:sp>
        <p:nvSpPr>
          <p:cNvPr id="27" name="TextBox 26"/>
          <p:cNvSpPr txBox="1"/>
          <p:nvPr/>
        </p:nvSpPr>
        <p:spPr>
          <a:xfrm>
            <a:off x="2438400" y="1762816"/>
            <a:ext cx="5867400" cy="369332"/>
          </a:xfrm>
          <a:prstGeom prst="rect">
            <a:avLst/>
          </a:prstGeom>
          <a:noFill/>
        </p:spPr>
        <p:txBody>
          <a:bodyPr wrap="square" rtlCol="0">
            <a:spAutoFit/>
          </a:bodyPr>
          <a:lstStyle/>
          <a:p>
            <a:r>
              <a:rPr lang="en-US" b="1" dirty="0" smtClean="0"/>
              <a:t>Height:</a:t>
            </a:r>
          </a:p>
        </p:txBody>
      </p:sp>
      <p:sp>
        <p:nvSpPr>
          <p:cNvPr id="28" name="TextBox 27"/>
          <p:cNvSpPr txBox="1"/>
          <p:nvPr/>
        </p:nvSpPr>
        <p:spPr>
          <a:xfrm>
            <a:off x="2438400" y="2067651"/>
            <a:ext cx="5105400" cy="646331"/>
          </a:xfrm>
          <a:prstGeom prst="rect">
            <a:avLst/>
          </a:prstGeom>
          <a:noFill/>
        </p:spPr>
        <p:txBody>
          <a:bodyPr wrap="square" rtlCol="0">
            <a:spAutoFit/>
          </a:bodyPr>
          <a:lstStyle/>
          <a:p>
            <a:r>
              <a:rPr lang="en-US" i="1" dirty="0" smtClean="0"/>
              <a:t>Taller individuals commonly have slower conduction velocities than shorter individuals. </a:t>
            </a:r>
            <a:endParaRPr lang="en-US" dirty="0"/>
          </a:p>
        </p:txBody>
      </p:sp>
      <p:sp>
        <p:nvSpPr>
          <p:cNvPr id="29" name="TextBox 28"/>
          <p:cNvSpPr txBox="1"/>
          <p:nvPr/>
        </p:nvSpPr>
        <p:spPr>
          <a:xfrm>
            <a:off x="2438400" y="2659666"/>
            <a:ext cx="5867400" cy="369332"/>
          </a:xfrm>
          <a:prstGeom prst="rect">
            <a:avLst/>
          </a:prstGeom>
          <a:noFill/>
        </p:spPr>
        <p:txBody>
          <a:bodyPr wrap="square" rtlCol="0">
            <a:spAutoFit/>
          </a:bodyPr>
          <a:lstStyle/>
          <a:p>
            <a:r>
              <a:rPr lang="en-US" b="1" dirty="0" smtClean="0"/>
              <a:t>Age:</a:t>
            </a:r>
          </a:p>
        </p:txBody>
      </p:sp>
      <p:sp>
        <p:nvSpPr>
          <p:cNvPr id="30" name="TextBox 29"/>
          <p:cNvSpPr txBox="1"/>
          <p:nvPr/>
        </p:nvSpPr>
        <p:spPr>
          <a:xfrm>
            <a:off x="2438400" y="2964501"/>
            <a:ext cx="6248400" cy="1200329"/>
          </a:xfrm>
          <a:prstGeom prst="rect">
            <a:avLst/>
          </a:prstGeom>
          <a:noFill/>
        </p:spPr>
        <p:txBody>
          <a:bodyPr wrap="square" rtlCol="0">
            <a:spAutoFit/>
          </a:bodyPr>
          <a:lstStyle/>
          <a:p>
            <a:r>
              <a:rPr lang="en-US" i="1" dirty="0" smtClean="0"/>
              <a:t>Conduction velocities are about 50% of normal speed at birth, 75% of normal at age 1, and are normal by age 3-5. Conduction velocities reduce by 0.5-4 m/s every decade after the age of 60. SNAP amplitude drop by 50% over the age of 70. </a:t>
            </a:r>
            <a:endParaRPr lang="en-US" dirty="0"/>
          </a:p>
        </p:txBody>
      </p:sp>
      <p:sp>
        <p:nvSpPr>
          <p:cNvPr id="11" name="TextBox 10"/>
          <p:cNvSpPr txBox="1"/>
          <p:nvPr/>
        </p:nvSpPr>
        <p:spPr>
          <a:xfrm>
            <a:off x="2438400" y="4184776"/>
            <a:ext cx="5867400" cy="369332"/>
          </a:xfrm>
          <a:prstGeom prst="rect">
            <a:avLst/>
          </a:prstGeom>
          <a:noFill/>
        </p:spPr>
        <p:txBody>
          <a:bodyPr wrap="square" rtlCol="0">
            <a:spAutoFit/>
          </a:bodyPr>
          <a:lstStyle/>
          <a:p>
            <a:r>
              <a:rPr lang="en-US" b="1" dirty="0" smtClean="0"/>
              <a:t>Lower extremities versus upper extremities:</a:t>
            </a:r>
          </a:p>
        </p:txBody>
      </p:sp>
      <p:sp>
        <p:nvSpPr>
          <p:cNvPr id="12" name="TextBox 11"/>
          <p:cNvSpPr txBox="1"/>
          <p:nvPr/>
        </p:nvSpPr>
        <p:spPr>
          <a:xfrm>
            <a:off x="2438400" y="4489611"/>
            <a:ext cx="6172200" cy="369332"/>
          </a:xfrm>
          <a:prstGeom prst="rect">
            <a:avLst/>
          </a:prstGeom>
          <a:noFill/>
        </p:spPr>
        <p:txBody>
          <a:bodyPr wrap="square" rtlCol="0">
            <a:spAutoFit/>
          </a:bodyPr>
          <a:lstStyle/>
          <a:p>
            <a:r>
              <a:rPr lang="en-US" i="1" dirty="0" smtClean="0"/>
              <a:t>Conduction velocities are slower in lower extremities. </a:t>
            </a:r>
            <a:endParaRPr lang="en-US" dirty="0"/>
          </a:p>
        </p:txBody>
      </p:sp>
      <p:sp>
        <p:nvSpPr>
          <p:cNvPr id="13" name="TextBox 12"/>
          <p:cNvSpPr txBox="1"/>
          <p:nvPr/>
        </p:nvSpPr>
        <p:spPr>
          <a:xfrm>
            <a:off x="2438400" y="4858943"/>
            <a:ext cx="5867400" cy="369332"/>
          </a:xfrm>
          <a:prstGeom prst="rect">
            <a:avLst/>
          </a:prstGeom>
          <a:noFill/>
        </p:spPr>
        <p:txBody>
          <a:bodyPr wrap="square" rtlCol="0">
            <a:spAutoFit/>
          </a:bodyPr>
          <a:lstStyle/>
          <a:p>
            <a:r>
              <a:rPr lang="en-US" b="1" dirty="0" smtClean="0"/>
              <a:t>Proximal versus distal segments of the same nerve:</a:t>
            </a:r>
          </a:p>
        </p:txBody>
      </p:sp>
      <p:sp>
        <p:nvSpPr>
          <p:cNvPr id="14" name="TextBox 13"/>
          <p:cNvSpPr txBox="1"/>
          <p:nvPr/>
        </p:nvSpPr>
        <p:spPr>
          <a:xfrm>
            <a:off x="2438400" y="5163778"/>
            <a:ext cx="5105400" cy="923330"/>
          </a:xfrm>
          <a:prstGeom prst="rect">
            <a:avLst/>
          </a:prstGeom>
          <a:noFill/>
        </p:spPr>
        <p:txBody>
          <a:bodyPr wrap="square" rtlCol="0">
            <a:spAutoFit/>
          </a:bodyPr>
          <a:lstStyle/>
          <a:p>
            <a:r>
              <a:rPr lang="en-US" i="1" dirty="0" smtClean="0"/>
              <a:t>Proximal segments have faster conduction velocities, due having larger diameters and higher temperatures.</a:t>
            </a:r>
            <a:endParaRPr lang="en-US" dirty="0"/>
          </a:p>
        </p:txBody>
      </p:sp>
      <p:sp>
        <p:nvSpPr>
          <p:cNvPr id="15" name="Rectangle 14"/>
          <p:cNvSpPr/>
          <p:nvPr/>
        </p:nvSpPr>
        <p:spPr>
          <a:xfrm>
            <a:off x="152400" y="1447800"/>
            <a:ext cx="1371600" cy="304800"/>
          </a:xfrm>
          <a:prstGeom prst="rect">
            <a:avLst/>
          </a:prstGeom>
          <a:solidFill>
            <a:srgbClr val="92D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11077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11" grpId="0"/>
      <p:bldP spid="12" grpId="0"/>
      <p:bldP spid="13" grpId="0"/>
      <p:bldP spid="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Repetitive Stimulation</a:t>
            </a:r>
            <a:endParaRPr lang="en-US" dirty="0"/>
          </a:p>
        </p:txBody>
      </p:sp>
      <p:sp>
        <p:nvSpPr>
          <p:cNvPr id="6" name="TextBox 5"/>
          <p:cNvSpPr txBox="1"/>
          <p:nvPr/>
        </p:nvSpPr>
        <p:spPr>
          <a:xfrm>
            <a:off x="2438400" y="1758696"/>
            <a:ext cx="5867400" cy="646331"/>
          </a:xfrm>
          <a:prstGeom prst="rect">
            <a:avLst/>
          </a:prstGeom>
          <a:noFill/>
        </p:spPr>
        <p:txBody>
          <a:bodyPr wrap="square" rtlCol="0">
            <a:spAutoFit/>
          </a:bodyPr>
          <a:lstStyle/>
          <a:p>
            <a:r>
              <a:rPr lang="en-US" b="1" dirty="0" smtClean="0"/>
              <a:t>Which motor nerves are most commonly studied with repetitive stimulation?</a:t>
            </a:r>
          </a:p>
        </p:txBody>
      </p:sp>
      <p:sp>
        <p:nvSpPr>
          <p:cNvPr id="7" name="TextBox 6"/>
          <p:cNvSpPr txBox="1"/>
          <p:nvPr/>
        </p:nvSpPr>
        <p:spPr>
          <a:xfrm>
            <a:off x="2438400" y="2405027"/>
            <a:ext cx="3810000" cy="369332"/>
          </a:xfrm>
          <a:prstGeom prst="rect">
            <a:avLst/>
          </a:prstGeom>
          <a:noFill/>
        </p:spPr>
        <p:txBody>
          <a:bodyPr wrap="square" rtlCol="0">
            <a:spAutoFit/>
          </a:bodyPr>
          <a:lstStyle/>
          <a:p>
            <a:r>
              <a:rPr lang="en-US" i="1" dirty="0" smtClean="0"/>
              <a:t>Ulnar, spinal accessory, and facial.</a:t>
            </a:r>
            <a:endParaRPr lang="en-US" dirty="0"/>
          </a:p>
        </p:txBody>
      </p:sp>
      <p:sp>
        <p:nvSpPr>
          <p:cNvPr id="8" name="TextBox 7"/>
          <p:cNvSpPr txBox="1"/>
          <p:nvPr/>
        </p:nvSpPr>
        <p:spPr>
          <a:xfrm>
            <a:off x="2438400" y="2947986"/>
            <a:ext cx="5867400" cy="369332"/>
          </a:xfrm>
          <a:prstGeom prst="rect">
            <a:avLst/>
          </a:prstGeom>
          <a:noFill/>
        </p:spPr>
        <p:txBody>
          <a:bodyPr wrap="square" rtlCol="0">
            <a:spAutoFit/>
          </a:bodyPr>
          <a:lstStyle/>
          <a:p>
            <a:r>
              <a:rPr lang="en-US" b="1" dirty="0" smtClean="0"/>
              <a:t>What is the rate of stimulation that is given?</a:t>
            </a:r>
          </a:p>
        </p:txBody>
      </p:sp>
      <p:sp>
        <p:nvSpPr>
          <p:cNvPr id="9" name="TextBox 8"/>
          <p:cNvSpPr txBox="1"/>
          <p:nvPr/>
        </p:nvSpPr>
        <p:spPr>
          <a:xfrm>
            <a:off x="2444496" y="3317318"/>
            <a:ext cx="4495800" cy="369332"/>
          </a:xfrm>
          <a:prstGeom prst="rect">
            <a:avLst/>
          </a:prstGeom>
          <a:noFill/>
        </p:spPr>
        <p:txBody>
          <a:bodyPr wrap="square" rtlCol="0">
            <a:spAutoFit/>
          </a:bodyPr>
          <a:lstStyle/>
          <a:p>
            <a:r>
              <a:rPr lang="en-US" i="1" dirty="0" smtClean="0"/>
              <a:t>Four stimulations at </a:t>
            </a:r>
            <a:r>
              <a:rPr lang="en-US" i="1" dirty="0"/>
              <a:t>2</a:t>
            </a:r>
            <a:r>
              <a:rPr lang="en-US" i="1" dirty="0" smtClean="0"/>
              <a:t> Hz.</a:t>
            </a:r>
            <a:endParaRPr lang="en-US" dirty="0"/>
          </a:p>
        </p:txBody>
      </p:sp>
      <p:sp>
        <p:nvSpPr>
          <p:cNvPr id="10" name="Rectangle 9"/>
          <p:cNvSpPr/>
          <p:nvPr/>
        </p:nvSpPr>
        <p:spPr>
          <a:xfrm>
            <a:off x="151140" y="1676400"/>
            <a:ext cx="1371600" cy="304800"/>
          </a:xfrm>
          <a:prstGeom prst="rect">
            <a:avLst/>
          </a:prstGeom>
          <a:solidFill>
            <a:srgbClr val="00B0F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56632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057400" y="1794743"/>
            <a:ext cx="6248400" cy="369332"/>
          </a:xfrm>
          <a:prstGeom prst="rect">
            <a:avLst/>
          </a:prstGeom>
          <a:noFill/>
        </p:spPr>
        <p:txBody>
          <a:bodyPr wrap="square" rtlCol="0">
            <a:spAutoFit/>
          </a:bodyPr>
          <a:lstStyle/>
          <a:p>
            <a:r>
              <a:rPr lang="en-US" b="1" dirty="0" smtClean="0"/>
              <a:t>What is voltage?</a:t>
            </a:r>
            <a:endParaRPr lang="en-US" b="1" dirty="0"/>
          </a:p>
        </p:txBody>
      </p:sp>
      <p:sp>
        <p:nvSpPr>
          <p:cNvPr id="13" name="TextBox 12"/>
          <p:cNvSpPr txBox="1"/>
          <p:nvPr/>
        </p:nvSpPr>
        <p:spPr>
          <a:xfrm>
            <a:off x="2057400" y="2762071"/>
            <a:ext cx="6248400" cy="1200329"/>
          </a:xfrm>
          <a:prstGeom prst="rect">
            <a:avLst/>
          </a:prstGeom>
          <a:noFill/>
        </p:spPr>
        <p:txBody>
          <a:bodyPr wrap="square" rtlCol="0">
            <a:spAutoFit/>
          </a:bodyPr>
          <a:lstStyle/>
          <a:p>
            <a:r>
              <a:rPr lang="en-US" i="1" dirty="0"/>
              <a:t>Voltage is the difference in electrical potential energy between two points. Voltage can also be described as the force required to make current flow through the conductor. Voltage is measured in volts and denoted by the symbol, E. </a:t>
            </a:r>
            <a:endParaRPr lang="en-US" dirty="0"/>
          </a:p>
        </p:txBody>
      </p:sp>
      <p:sp>
        <p:nvSpPr>
          <p:cNvPr id="8" name="Title 1"/>
          <p:cNvSpPr>
            <a:spLocks noGrp="1"/>
          </p:cNvSpPr>
          <p:nvPr>
            <p:ph type="title"/>
          </p:nvPr>
        </p:nvSpPr>
        <p:spPr>
          <a:xfrm>
            <a:off x="407719" y="1039958"/>
            <a:ext cx="8279081" cy="377679"/>
          </a:xfrm>
        </p:spPr>
        <p:txBody>
          <a:bodyPr>
            <a:normAutofit fontScale="90000"/>
          </a:bodyPr>
          <a:lstStyle/>
          <a:p>
            <a:r>
              <a:rPr lang="en-US" dirty="0" smtClean="0"/>
              <a:t>Basic Concepts</a:t>
            </a:r>
            <a:endParaRPr lang="en-US" dirty="0"/>
          </a:p>
        </p:txBody>
      </p:sp>
      <p:sp>
        <p:nvSpPr>
          <p:cNvPr id="7" name="Rectangle 6"/>
          <p:cNvSpPr/>
          <p:nvPr/>
        </p:nvSpPr>
        <p:spPr>
          <a:xfrm>
            <a:off x="152400" y="914400"/>
            <a:ext cx="1371600" cy="304800"/>
          </a:xfrm>
          <a:prstGeom prst="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33164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Repetitive Stimulation</a:t>
            </a:r>
            <a:endParaRPr lang="en-US" dirty="0"/>
          </a:p>
        </p:txBody>
      </p:sp>
      <p:sp>
        <p:nvSpPr>
          <p:cNvPr id="6" name="TextBox 5"/>
          <p:cNvSpPr txBox="1"/>
          <p:nvPr/>
        </p:nvSpPr>
        <p:spPr>
          <a:xfrm>
            <a:off x="2438400" y="1758696"/>
            <a:ext cx="5867400" cy="369332"/>
          </a:xfrm>
          <a:prstGeom prst="rect">
            <a:avLst/>
          </a:prstGeom>
          <a:noFill/>
        </p:spPr>
        <p:txBody>
          <a:bodyPr wrap="square" rtlCol="0">
            <a:spAutoFit/>
          </a:bodyPr>
          <a:lstStyle/>
          <a:p>
            <a:r>
              <a:rPr lang="en-US" b="1" dirty="0" smtClean="0"/>
              <a:t>Describe the exercise protocol with repetitive stimulation:</a:t>
            </a:r>
          </a:p>
        </p:txBody>
      </p:sp>
      <p:sp>
        <p:nvSpPr>
          <p:cNvPr id="7" name="TextBox 6"/>
          <p:cNvSpPr txBox="1"/>
          <p:nvPr/>
        </p:nvSpPr>
        <p:spPr>
          <a:xfrm>
            <a:off x="2438400" y="2284420"/>
            <a:ext cx="4876800" cy="3970318"/>
          </a:xfrm>
          <a:prstGeom prst="rect">
            <a:avLst/>
          </a:prstGeom>
          <a:noFill/>
        </p:spPr>
        <p:txBody>
          <a:bodyPr wrap="square" rtlCol="0">
            <a:spAutoFit/>
          </a:bodyPr>
          <a:lstStyle/>
          <a:p>
            <a:pPr marL="342900" indent="-342900">
              <a:buAutoNum type="arabicPeriod"/>
            </a:pPr>
            <a:r>
              <a:rPr lang="en-US" i="1" dirty="0" smtClean="0"/>
              <a:t>Perform repetitive nerve stimulation on the muscle at rest.</a:t>
            </a:r>
          </a:p>
          <a:p>
            <a:pPr marL="342900" indent="-342900">
              <a:buAutoNum type="arabicPeriod"/>
            </a:pPr>
            <a:r>
              <a:rPr lang="en-US" i="1" dirty="0" smtClean="0"/>
              <a:t>Maximally exercise the muscle for 10 seconds and perform repetitive nerve stimulation, looking for post-exercise facilitation.</a:t>
            </a:r>
          </a:p>
          <a:p>
            <a:pPr marL="342900" indent="-342900">
              <a:buAutoNum type="arabicPeriod"/>
            </a:pPr>
            <a:r>
              <a:rPr lang="en-US" i="1" dirty="0" smtClean="0"/>
              <a:t>Maximally exercise the muscle for 1 minute.</a:t>
            </a:r>
          </a:p>
          <a:p>
            <a:pPr marL="342900" indent="-342900">
              <a:buAutoNum type="arabicPeriod"/>
            </a:pPr>
            <a:r>
              <a:rPr lang="en-US" i="1" dirty="0" smtClean="0"/>
              <a:t>Perform slow repetitive nerve stimulation at 1, 2, 3, and 4 minutes after the 1 minute of exercise, looking for post-exercise exhaustion.</a:t>
            </a:r>
          </a:p>
          <a:p>
            <a:pPr marL="342900" indent="-342900">
              <a:buAutoNum type="arabicPeriod"/>
            </a:pPr>
            <a:r>
              <a:rPr lang="en-US" i="1" dirty="0" smtClean="0"/>
              <a:t>If the CMAP decrement increases during post-exercise exhaustion, perform 10 seconds of exercise to look for “repair”.</a:t>
            </a:r>
          </a:p>
          <a:p>
            <a:pPr marL="342900" indent="-342900">
              <a:buAutoNum type="arabicPeriod"/>
            </a:pPr>
            <a:endParaRPr lang="en-US" i="1" dirty="0" smtClean="0"/>
          </a:p>
          <a:p>
            <a:pPr marL="342900" indent="-342900">
              <a:buAutoNum type="arabicPeriod"/>
            </a:pPr>
            <a:endParaRPr lang="en-US" dirty="0"/>
          </a:p>
        </p:txBody>
      </p:sp>
      <p:sp>
        <p:nvSpPr>
          <p:cNvPr id="8" name="Rectangle 7"/>
          <p:cNvSpPr/>
          <p:nvPr/>
        </p:nvSpPr>
        <p:spPr>
          <a:xfrm>
            <a:off x="151140" y="1676400"/>
            <a:ext cx="1371600" cy="304800"/>
          </a:xfrm>
          <a:prstGeom prst="rect">
            <a:avLst/>
          </a:prstGeom>
          <a:solidFill>
            <a:srgbClr val="00B0F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6554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Repetitive Stimulation</a:t>
            </a:r>
            <a:endParaRPr lang="en-US" dirty="0"/>
          </a:p>
        </p:txBody>
      </p:sp>
      <p:sp>
        <p:nvSpPr>
          <p:cNvPr id="6" name="TextBox 5"/>
          <p:cNvSpPr txBox="1"/>
          <p:nvPr/>
        </p:nvSpPr>
        <p:spPr>
          <a:xfrm>
            <a:off x="2438400" y="1758696"/>
            <a:ext cx="5867400" cy="646331"/>
          </a:xfrm>
          <a:prstGeom prst="rect">
            <a:avLst/>
          </a:prstGeom>
          <a:noFill/>
        </p:spPr>
        <p:txBody>
          <a:bodyPr wrap="square" rtlCol="0">
            <a:spAutoFit/>
          </a:bodyPr>
          <a:lstStyle/>
          <a:p>
            <a:r>
              <a:rPr lang="en-US" b="1" u="sng" dirty="0" smtClean="0"/>
              <a:t>What are the expected findings with repetitive stimulation in each of the following disorders</a:t>
            </a:r>
            <a:r>
              <a:rPr lang="en-US" b="1" dirty="0" smtClean="0"/>
              <a:t>:</a:t>
            </a:r>
          </a:p>
        </p:txBody>
      </p:sp>
      <p:sp>
        <p:nvSpPr>
          <p:cNvPr id="8" name="TextBox 7"/>
          <p:cNvSpPr txBox="1"/>
          <p:nvPr/>
        </p:nvSpPr>
        <p:spPr>
          <a:xfrm>
            <a:off x="2438400" y="2414171"/>
            <a:ext cx="5867400" cy="369332"/>
          </a:xfrm>
          <a:prstGeom prst="rect">
            <a:avLst/>
          </a:prstGeom>
          <a:noFill/>
        </p:spPr>
        <p:txBody>
          <a:bodyPr wrap="square" rtlCol="0">
            <a:spAutoFit/>
          </a:bodyPr>
          <a:lstStyle/>
          <a:p>
            <a:r>
              <a:rPr lang="en-US" b="1" dirty="0" smtClean="0"/>
              <a:t>Myasthenia gravis:</a:t>
            </a:r>
          </a:p>
        </p:txBody>
      </p:sp>
      <p:sp>
        <p:nvSpPr>
          <p:cNvPr id="9" name="TextBox 8"/>
          <p:cNvSpPr txBox="1"/>
          <p:nvPr/>
        </p:nvSpPr>
        <p:spPr>
          <a:xfrm>
            <a:off x="2438400" y="2792647"/>
            <a:ext cx="5486400" cy="2031325"/>
          </a:xfrm>
          <a:prstGeom prst="rect">
            <a:avLst/>
          </a:prstGeom>
          <a:noFill/>
        </p:spPr>
        <p:txBody>
          <a:bodyPr wrap="square" rtlCol="0">
            <a:spAutoFit/>
          </a:bodyPr>
          <a:lstStyle/>
          <a:p>
            <a:pPr marL="342900" indent="-342900">
              <a:buAutoNum type="arabicPeriod"/>
            </a:pPr>
            <a:r>
              <a:rPr lang="en-US" i="1" dirty="0" smtClean="0"/>
              <a:t>Slow repetitive nerve stimulation (2-3 Hz) causes a decrement in CMAP.</a:t>
            </a:r>
          </a:p>
          <a:p>
            <a:pPr marL="342900" indent="-342900">
              <a:buFontTx/>
              <a:buAutoNum type="arabicPeriod"/>
            </a:pPr>
            <a:r>
              <a:rPr lang="en-US" i="1" dirty="0" smtClean="0"/>
              <a:t>After 1 minute of exercise, you may see post-exercise exhaustion, with a transiently worsening decrement on slow repetitive nerve stimulation.</a:t>
            </a:r>
          </a:p>
          <a:p>
            <a:pPr marL="342900" indent="-342900">
              <a:buFontTx/>
              <a:buAutoNum type="arabicPeriod"/>
            </a:pPr>
            <a:r>
              <a:rPr lang="en-US" i="1" dirty="0" smtClean="0"/>
              <a:t>The decrement will gradually return to baseline between 3 and 5 minutes after exercise.</a:t>
            </a:r>
          </a:p>
        </p:txBody>
      </p:sp>
      <p:sp>
        <p:nvSpPr>
          <p:cNvPr id="10" name="Rectangle 9"/>
          <p:cNvSpPr/>
          <p:nvPr/>
        </p:nvSpPr>
        <p:spPr>
          <a:xfrm>
            <a:off x="151140" y="1676400"/>
            <a:ext cx="1371600" cy="304800"/>
          </a:xfrm>
          <a:prstGeom prst="rect">
            <a:avLst/>
          </a:prstGeom>
          <a:solidFill>
            <a:srgbClr val="00B0F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64205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Repetitive Stimulation</a:t>
            </a:r>
            <a:endParaRPr lang="en-US" dirty="0"/>
          </a:p>
        </p:txBody>
      </p:sp>
      <p:sp>
        <p:nvSpPr>
          <p:cNvPr id="6" name="TextBox 5"/>
          <p:cNvSpPr txBox="1"/>
          <p:nvPr/>
        </p:nvSpPr>
        <p:spPr>
          <a:xfrm>
            <a:off x="2438400" y="1758696"/>
            <a:ext cx="5867400" cy="646331"/>
          </a:xfrm>
          <a:prstGeom prst="rect">
            <a:avLst/>
          </a:prstGeom>
          <a:noFill/>
        </p:spPr>
        <p:txBody>
          <a:bodyPr wrap="square" rtlCol="0">
            <a:spAutoFit/>
          </a:bodyPr>
          <a:lstStyle/>
          <a:p>
            <a:r>
              <a:rPr lang="en-US" b="1" u="sng" dirty="0" smtClean="0"/>
              <a:t>What are the expected findings with repetitive stimulation in each of the following disorders</a:t>
            </a:r>
            <a:r>
              <a:rPr lang="en-US" b="1" dirty="0" smtClean="0"/>
              <a:t>:</a:t>
            </a:r>
          </a:p>
        </p:txBody>
      </p:sp>
      <p:sp>
        <p:nvSpPr>
          <p:cNvPr id="7" name="TextBox 6"/>
          <p:cNvSpPr txBox="1"/>
          <p:nvPr/>
        </p:nvSpPr>
        <p:spPr>
          <a:xfrm>
            <a:off x="2438400" y="2755229"/>
            <a:ext cx="4876800" cy="646331"/>
          </a:xfrm>
          <a:prstGeom prst="rect">
            <a:avLst/>
          </a:prstGeom>
          <a:noFill/>
        </p:spPr>
        <p:txBody>
          <a:bodyPr wrap="square" rtlCol="0">
            <a:spAutoFit/>
          </a:bodyPr>
          <a:lstStyle/>
          <a:p>
            <a:endParaRPr lang="en-US" i="1" dirty="0" smtClean="0"/>
          </a:p>
          <a:p>
            <a:pPr marL="342900" indent="-342900">
              <a:buAutoNum type="arabicPeriod"/>
            </a:pPr>
            <a:endParaRPr lang="en-US" dirty="0"/>
          </a:p>
        </p:txBody>
      </p:sp>
      <p:sp>
        <p:nvSpPr>
          <p:cNvPr id="8" name="TextBox 7"/>
          <p:cNvSpPr txBox="1"/>
          <p:nvPr/>
        </p:nvSpPr>
        <p:spPr>
          <a:xfrm>
            <a:off x="2438400" y="2414171"/>
            <a:ext cx="5867400" cy="369332"/>
          </a:xfrm>
          <a:prstGeom prst="rect">
            <a:avLst/>
          </a:prstGeom>
          <a:noFill/>
        </p:spPr>
        <p:txBody>
          <a:bodyPr wrap="square" rtlCol="0">
            <a:spAutoFit/>
          </a:bodyPr>
          <a:lstStyle/>
          <a:p>
            <a:r>
              <a:rPr lang="en-US" b="1" dirty="0" smtClean="0"/>
              <a:t>Lambert Eaton Myasthenic Syndrome:</a:t>
            </a:r>
          </a:p>
        </p:txBody>
      </p:sp>
      <p:sp>
        <p:nvSpPr>
          <p:cNvPr id="9" name="TextBox 8"/>
          <p:cNvSpPr txBox="1"/>
          <p:nvPr/>
        </p:nvSpPr>
        <p:spPr>
          <a:xfrm>
            <a:off x="2438400" y="2801395"/>
            <a:ext cx="6019800" cy="1477328"/>
          </a:xfrm>
          <a:prstGeom prst="rect">
            <a:avLst/>
          </a:prstGeom>
          <a:noFill/>
        </p:spPr>
        <p:txBody>
          <a:bodyPr wrap="square" rtlCol="0">
            <a:spAutoFit/>
          </a:bodyPr>
          <a:lstStyle/>
          <a:p>
            <a:pPr marL="342900" indent="-342900">
              <a:buAutoNum type="arabicPeriod"/>
            </a:pPr>
            <a:r>
              <a:rPr lang="en-US" i="1" dirty="0"/>
              <a:t>Slow repetitive nerve </a:t>
            </a:r>
            <a:r>
              <a:rPr lang="en-US" i="1" dirty="0" smtClean="0"/>
              <a:t>stimulation (2-3 Hz) causes a </a:t>
            </a:r>
            <a:r>
              <a:rPr lang="en-US" i="1" dirty="0"/>
              <a:t>decrement in CMAP</a:t>
            </a:r>
            <a:r>
              <a:rPr lang="en-US" i="1" dirty="0" smtClean="0"/>
              <a:t>.</a:t>
            </a:r>
          </a:p>
          <a:p>
            <a:pPr marL="342900" indent="-342900">
              <a:buAutoNum type="arabicPeriod"/>
            </a:pPr>
            <a:r>
              <a:rPr lang="en-US" i="1" dirty="0" smtClean="0"/>
              <a:t>Rapid repetitive nerve stimulation (30-50 Hz) or 10 seconds of exercise produces a marked facilitation in CMAP.</a:t>
            </a:r>
          </a:p>
          <a:p>
            <a:pPr marL="342900" indent="-342900">
              <a:buAutoNum type="arabicPeriod"/>
            </a:pPr>
            <a:endParaRPr lang="en-US" i="1" dirty="0"/>
          </a:p>
        </p:txBody>
      </p:sp>
      <p:sp>
        <p:nvSpPr>
          <p:cNvPr id="10" name="TextBox 9"/>
          <p:cNvSpPr txBox="1"/>
          <p:nvPr/>
        </p:nvSpPr>
        <p:spPr>
          <a:xfrm>
            <a:off x="2438400" y="4414006"/>
            <a:ext cx="5867400" cy="646331"/>
          </a:xfrm>
          <a:prstGeom prst="rect">
            <a:avLst/>
          </a:prstGeom>
          <a:noFill/>
        </p:spPr>
        <p:txBody>
          <a:bodyPr wrap="square" rtlCol="0">
            <a:spAutoFit/>
          </a:bodyPr>
          <a:lstStyle/>
          <a:p>
            <a:r>
              <a:rPr lang="en-US" b="1" dirty="0" smtClean="0"/>
              <a:t>For further reading on neuromuscular junction anatomy and testing, see AAEE minimonograph #33:</a:t>
            </a:r>
          </a:p>
        </p:txBody>
      </p:sp>
      <p:sp>
        <p:nvSpPr>
          <p:cNvPr id="11" name="TextBox 10"/>
          <p:cNvSpPr txBox="1"/>
          <p:nvPr/>
        </p:nvSpPr>
        <p:spPr>
          <a:xfrm>
            <a:off x="2442358" y="5049910"/>
            <a:ext cx="6553200" cy="923330"/>
          </a:xfrm>
          <a:prstGeom prst="rect">
            <a:avLst/>
          </a:prstGeom>
          <a:noFill/>
        </p:spPr>
        <p:txBody>
          <a:bodyPr wrap="square" rtlCol="0">
            <a:spAutoFit/>
          </a:bodyPr>
          <a:lstStyle/>
          <a:p>
            <a:r>
              <a:rPr lang="en-US" dirty="0"/>
              <a:t>Keesey JC. AAEE Minimonograph #33: Electrodiagnostic approach to defects of neuromuscular transmission. Muscle Nerve. 1989;12(8):613-626</a:t>
            </a:r>
            <a:endParaRPr lang="en-US" b="1" dirty="0" smtClean="0"/>
          </a:p>
        </p:txBody>
      </p:sp>
      <p:sp>
        <p:nvSpPr>
          <p:cNvPr id="12" name="Rectangle 11"/>
          <p:cNvSpPr/>
          <p:nvPr/>
        </p:nvSpPr>
        <p:spPr>
          <a:xfrm>
            <a:off x="151140" y="1676400"/>
            <a:ext cx="1371600" cy="304800"/>
          </a:xfrm>
          <a:prstGeom prst="rect">
            <a:avLst/>
          </a:prstGeom>
          <a:solidFill>
            <a:srgbClr val="00B0F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55162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anatomy</a:t>
            </a:r>
            <a:endParaRPr lang="en-US" dirty="0"/>
          </a:p>
        </p:txBody>
      </p:sp>
      <p:sp>
        <p:nvSpPr>
          <p:cNvPr id="6" name="TextBox 5"/>
          <p:cNvSpPr txBox="1"/>
          <p:nvPr/>
        </p:nvSpPr>
        <p:spPr>
          <a:xfrm>
            <a:off x="2438400" y="1417638"/>
            <a:ext cx="5867400" cy="646331"/>
          </a:xfrm>
          <a:prstGeom prst="rect">
            <a:avLst/>
          </a:prstGeom>
          <a:noFill/>
        </p:spPr>
        <p:txBody>
          <a:bodyPr wrap="square" rtlCol="0">
            <a:spAutoFit/>
          </a:bodyPr>
          <a:lstStyle/>
          <a:p>
            <a:r>
              <a:rPr lang="en-US" b="1" u="sng" dirty="0" smtClean="0"/>
              <a:t>What are the nerve, nerve root, and trunk innervations of the following upper extremity muscles?</a:t>
            </a:r>
          </a:p>
        </p:txBody>
      </p:sp>
      <p:sp>
        <p:nvSpPr>
          <p:cNvPr id="7" name="TextBox 6"/>
          <p:cNvSpPr txBox="1"/>
          <p:nvPr/>
        </p:nvSpPr>
        <p:spPr>
          <a:xfrm>
            <a:off x="2438400" y="2165191"/>
            <a:ext cx="5867400" cy="369332"/>
          </a:xfrm>
          <a:prstGeom prst="rect">
            <a:avLst/>
          </a:prstGeom>
          <a:noFill/>
        </p:spPr>
        <p:txBody>
          <a:bodyPr wrap="square" rtlCol="0">
            <a:spAutoFit/>
          </a:bodyPr>
          <a:lstStyle/>
          <a:p>
            <a:r>
              <a:rPr lang="en-US" b="1" dirty="0" smtClean="0"/>
              <a:t>Rhomboids</a:t>
            </a:r>
          </a:p>
        </p:txBody>
      </p:sp>
      <p:sp>
        <p:nvSpPr>
          <p:cNvPr id="8" name="TextBox 7"/>
          <p:cNvSpPr txBox="1"/>
          <p:nvPr/>
        </p:nvSpPr>
        <p:spPr>
          <a:xfrm>
            <a:off x="2438400" y="2534523"/>
            <a:ext cx="6019800" cy="923330"/>
          </a:xfrm>
          <a:prstGeom prst="rect">
            <a:avLst/>
          </a:prstGeom>
          <a:noFill/>
        </p:spPr>
        <p:txBody>
          <a:bodyPr wrap="square" rtlCol="0">
            <a:spAutoFit/>
          </a:bodyPr>
          <a:lstStyle/>
          <a:p>
            <a:r>
              <a:rPr lang="en-US" i="1" u="sng" dirty="0" smtClean="0"/>
              <a:t>Trunk</a:t>
            </a:r>
            <a:r>
              <a:rPr lang="en-US" i="1" dirty="0" smtClean="0"/>
              <a:t>: Pre-trunk</a:t>
            </a:r>
            <a:endParaRPr lang="en-US" i="1" u="sng" dirty="0" smtClean="0"/>
          </a:p>
          <a:p>
            <a:r>
              <a:rPr lang="en-US" i="1" u="sng" dirty="0" smtClean="0"/>
              <a:t>Nerve root</a:t>
            </a:r>
            <a:r>
              <a:rPr lang="en-US" i="1" dirty="0" smtClean="0"/>
              <a:t>: C4-</a:t>
            </a:r>
            <a:r>
              <a:rPr lang="en-US" i="1" u="sng" dirty="0" smtClean="0"/>
              <a:t>C5</a:t>
            </a:r>
          </a:p>
          <a:p>
            <a:r>
              <a:rPr lang="en-US" i="1" u="sng" dirty="0" smtClean="0"/>
              <a:t>Nerve</a:t>
            </a:r>
            <a:r>
              <a:rPr lang="en-US" i="1" dirty="0" smtClean="0"/>
              <a:t>: Dorsal scapular</a:t>
            </a:r>
            <a:endParaRPr lang="en-US" i="1" u="sng" dirty="0"/>
          </a:p>
        </p:txBody>
      </p:sp>
      <p:sp>
        <p:nvSpPr>
          <p:cNvPr id="9" name="TextBox 8"/>
          <p:cNvSpPr txBox="1"/>
          <p:nvPr/>
        </p:nvSpPr>
        <p:spPr>
          <a:xfrm>
            <a:off x="2438400" y="3457853"/>
            <a:ext cx="5867400" cy="369332"/>
          </a:xfrm>
          <a:prstGeom prst="rect">
            <a:avLst/>
          </a:prstGeom>
          <a:noFill/>
        </p:spPr>
        <p:txBody>
          <a:bodyPr wrap="square" rtlCol="0">
            <a:spAutoFit/>
          </a:bodyPr>
          <a:lstStyle/>
          <a:p>
            <a:r>
              <a:rPr lang="en-US" b="1" dirty="0" smtClean="0"/>
              <a:t>Supraspinatus</a:t>
            </a:r>
          </a:p>
        </p:txBody>
      </p:sp>
      <p:sp>
        <p:nvSpPr>
          <p:cNvPr id="10" name="TextBox 9"/>
          <p:cNvSpPr txBox="1"/>
          <p:nvPr/>
        </p:nvSpPr>
        <p:spPr>
          <a:xfrm>
            <a:off x="2438400" y="3827185"/>
            <a:ext cx="6019800" cy="923330"/>
          </a:xfrm>
          <a:prstGeom prst="rect">
            <a:avLst/>
          </a:prstGeom>
          <a:noFill/>
        </p:spPr>
        <p:txBody>
          <a:bodyPr wrap="square" rtlCol="0">
            <a:spAutoFit/>
          </a:bodyPr>
          <a:lstStyle/>
          <a:p>
            <a:r>
              <a:rPr lang="en-US" i="1" u="sng" dirty="0" smtClean="0"/>
              <a:t>Trunk</a:t>
            </a:r>
            <a:r>
              <a:rPr lang="en-US" i="1" dirty="0" smtClean="0"/>
              <a:t>: Upper</a:t>
            </a:r>
            <a:endParaRPr lang="en-US" i="1" u="sng" dirty="0" smtClean="0"/>
          </a:p>
          <a:p>
            <a:r>
              <a:rPr lang="en-US" i="1" u="sng" dirty="0" smtClean="0"/>
              <a:t>Nerve root</a:t>
            </a:r>
            <a:r>
              <a:rPr lang="en-US" i="1" dirty="0" smtClean="0"/>
              <a:t>: </a:t>
            </a:r>
            <a:r>
              <a:rPr lang="en-US" i="1" u="sng" dirty="0" smtClean="0"/>
              <a:t>C5</a:t>
            </a:r>
            <a:r>
              <a:rPr lang="en-US" i="1" dirty="0" smtClean="0"/>
              <a:t>-C6</a:t>
            </a:r>
            <a:endParaRPr lang="en-US" i="1" u="sng" dirty="0" smtClean="0"/>
          </a:p>
          <a:p>
            <a:r>
              <a:rPr lang="en-US" i="1" u="sng" dirty="0" smtClean="0"/>
              <a:t>Nerve</a:t>
            </a:r>
            <a:r>
              <a:rPr lang="en-US" i="1" dirty="0" smtClean="0"/>
              <a:t>: Suprascapular</a:t>
            </a:r>
            <a:endParaRPr lang="en-US" i="1" u="sng" dirty="0"/>
          </a:p>
        </p:txBody>
      </p:sp>
      <p:sp>
        <p:nvSpPr>
          <p:cNvPr id="11" name="TextBox 10"/>
          <p:cNvSpPr txBox="1"/>
          <p:nvPr/>
        </p:nvSpPr>
        <p:spPr>
          <a:xfrm>
            <a:off x="2438400" y="4744323"/>
            <a:ext cx="5867400" cy="369332"/>
          </a:xfrm>
          <a:prstGeom prst="rect">
            <a:avLst/>
          </a:prstGeom>
          <a:noFill/>
        </p:spPr>
        <p:txBody>
          <a:bodyPr wrap="square" rtlCol="0">
            <a:spAutoFit/>
          </a:bodyPr>
          <a:lstStyle/>
          <a:p>
            <a:r>
              <a:rPr lang="en-US" b="1" dirty="0" smtClean="0"/>
              <a:t>Infraspinatus</a:t>
            </a:r>
          </a:p>
        </p:txBody>
      </p:sp>
      <p:sp>
        <p:nvSpPr>
          <p:cNvPr id="12" name="TextBox 11"/>
          <p:cNvSpPr txBox="1"/>
          <p:nvPr/>
        </p:nvSpPr>
        <p:spPr>
          <a:xfrm>
            <a:off x="2438400" y="5113655"/>
            <a:ext cx="6019800" cy="923330"/>
          </a:xfrm>
          <a:prstGeom prst="rect">
            <a:avLst/>
          </a:prstGeom>
          <a:noFill/>
        </p:spPr>
        <p:txBody>
          <a:bodyPr wrap="square" rtlCol="0">
            <a:spAutoFit/>
          </a:bodyPr>
          <a:lstStyle/>
          <a:p>
            <a:r>
              <a:rPr lang="en-US" i="1" u="sng" dirty="0" smtClean="0"/>
              <a:t>Trunk</a:t>
            </a:r>
            <a:r>
              <a:rPr lang="en-US" i="1" dirty="0" smtClean="0"/>
              <a:t>: Upper</a:t>
            </a:r>
            <a:endParaRPr lang="en-US" i="1" u="sng" dirty="0" smtClean="0"/>
          </a:p>
          <a:p>
            <a:r>
              <a:rPr lang="en-US" i="1" u="sng" dirty="0" smtClean="0"/>
              <a:t>Nerve root</a:t>
            </a:r>
            <a:r>
              <a:rPr lang="en-US" i="1" dirty="0" smtClean="0"/>
              <a:t>: </a:t>
            </a:r>
            <a:r>
              <a:rPr lang="en-US" i="1" u="sng" dirty="0" smtClean="0"/>
              <a:t>C5</a:t>
            </a:r>
            <a:r>
              <a:rPr lang="en-US" i="1" dirty="0" smtClean="0"/>
              <a:t>-C6</a:t>
            </a:r>
            <a:endParaRPr lang="en-US" i="1" u="sng" dirty="0" smtClean="0"/>
          </a:p>
          <a:p>
            <a:r>
              <a:rPr lang="en-US" i="1" u="sng" dirty="0" smtClean="0"/>
              <a:t>Nerve</a:t>
            </a:r>
            <a:r>
              <a:rPr lang="en-US" i="1" dirty="0" smtClean="0"/>
              <a:t>: Suprascapular</a:t>
            </a:r>
            <a:endParaRPr lang="en-US" i="1" u="sng" dirty="0"/>
          </a:p>
        </p:txBody>
      </p:sp>
      <p:sp>
        <p:nvSpPr>
          <p:cNvPr id="13" name="Rectangle 12"/>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04919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anatomy</a:t>
            </a:r>
            <a:endParaRPr lang="en-US" dirty="0"/>
          </a:p>
        </p:txBody>
      </p:sp>
      <p:sp>
        <p:nvSpPr>
          <p:cNvPr id="6" name="TextBox 5"/>
          <p:cNvSpPr txBox="1"/>
          <p:nvPr/>
        </p:nvSpPr>
        <p:spPr>
          <a:xfrm>
            <a:off x="2438400" y="1417638"/>
            <a:ext cx="5867400" cy="646331"/>
          </a:xfrm>
          <a:prstGeom prst="rect">
            <a:avLst/>
          </a:prstGeom>
          <a:noFill/>
        </p:spPr>
        <p:txBody>
          <a:bodyPr wrap="square" rtlCol="0">
            <a:spAutoFit/>
          </a:bodyPr>
          <a:lstStyle/>
          <a:p>
            <a:r>
              <a:rPr lang="en-US" b="1" u="sng" dirty="0" smtClean="0"/>
              <a:t>What are the nerve, nerve root, and trunk innervations of the following upper extremity muscles?</a:t>
            </a:r>
          </a:p>
        </p:txBody>
      </p:sp>
      <p:sp>
        <p:nvSpPr>
          <p:cNvPr id="7" name="TextBox 6"/>
          <p:cNvSpPr txBox="1"/>
          <p:nvPr/>
        </p:nvSpPr>
        <p:spPr>
          <a:xfrm>
            <a:off x="2438400" y="2165191"/>
            <a:ext cx="5867400" cy="369332"/>
          </a:xfrm>
          <a:prstGeom prst="rect">
            <a:avLst/>
          </a:prstGeom>
          <a:noFill/>
        </p:spPr>
        <p:txBody>
          <a:bodyPr wrap="square" rtlCol="0">
            <a:spAutoFit/>
          </a:bodyPr>
          <a:lstStyle/>
          <a:p>
            <a:r>
              <a:rPr lang="en-US" b="1" dirty="0" smtClean="0"/>
              <a:t>Deltoid</a:t>
            </a:r>
          </a:p>
        </p:txBody>
      </p:sp>
      <p:sp>
        <p:nvSpPr>
          <p:cNvPr id="8" name="TextBox 7"/>
          <p:cNvSpPr txBox="1"/>
          <p:nvPr/>
        </p:nvSpPr>
        <p:spPr>
          <a:xfrm>
            <a:off x="2438400" y="2534523"/>
            <a:ext cx="6019800" cy="923330"/>
          </a:xfrm>
          <a:prstGeom prst="rect">
            <a:avLst/>
          </a:prstGeom>
          <a:noFill/>
        </p:spPr>
        <p:txBody>
          <a:bodyPr wrap="square" rtlCol="0">
            <a:spAutoFit/>
          </a:bodyPr>
          <a:lstStyle/>
          <a:p>
            <a:r>
              <a:rPr lang="en-US" i="1" u="sng" dirty="0" smtClean="0"/>
              <a:t>Trunk</a:t>
            </a:r>
            <a:r>
              <a:rPr lang="en-US" i="1" dirty="0" smtClean="0"/>
              <a:t>: Upper</a:t>
            </a:r>
            <a:endParaRPr lang="en-US" i="1" u="sng" dirty="0" smtClean="0"/>
          </a:p>
          <a:p>
            <a:r>
              <a:rPr lang="en-US" i="1" u="sng" dirty="0" smtClean="0"/>
              <a:t>Nerve root</a:t>
            </a:r>
            <a:r>
              <a:rPr lang="en-US" i="1" dirty="0" smtClean="0"/>
              <a:t>: C5-C6</a:t>
            </a:r>
            <a:endParaRPr lang="en-US" i="1" u="sng" dirty="0" smtClean="0"/>
          </a:p>
          <a:p>
            <a:r>
              <a:rPr lang="en-US" i="1" u="sng" dirty="0" smtClean="0"/>
              <a:t>Nerve</a:t>
            </a:r>
            <a:r>
              <a:rPr lang="en-US" i="1" dirty="0" smtClean="0"/>
              <a:t>: Axillary</a:t>
            </a:r>
            <a:endParaRPr lang="en-US" i="1" u="sng" dirty="0"/>
          </a:p>
        </p:txBody>
      </p:sp>
      <p:sp>
        <p:nvSpPr>
          <p:cNvPr id="9" name="TextBox 8"/>
          <p:cNvSpPr txBox="1"/>
          <p:nvPr/>
        </p:nvSpPr>
        <p:spPr>
          <a:xfrm>
            <a:off x="2438400" y="3457853"/>
            <a:ext cx="5867400" cy="369332"/>
          </a:xfrm>
          <a:prstGeom prst="rect">
            <a:avLst/>
          </a:prstGeom>
          <a:noFill/>
        </p:spPr>
        <p:txBody>
          <a:bodyPr wrap="square" rtlCol="0">
            <a:spAutoFit/>
          </a:bodyPr>
          <a:lstStyle/>
          <a:p>
            <a:r>
              <a:rPr lang="en-US" b="1" dirty="0" smtClean="0"/>
              <a:t>Biceps Brachii</a:t>
            </a:r>
          </a:p>
        </p:txBody>
      </p:sp>
      <p:sp>
        <p:nvSpPr>
          <p:cNvPr id="10" name="TextBox 9"/>
          <p:cNvSpPr txBox="1"/>
          <p:nvPr/>
        </p:nvSpPr>
        <p:spPr>
          <a:xfrm>
            <a:off x="2438400" y="3827185"/>
            <a:ext cx="6019800" cy="923330"/>
          </a:xfrm>
          <a:prstGeom prst="rect">
            <a:avLst/>
          </a:prstGeom>
          <a:noFill/>
        </p:spPr>
        <p:txBody>
          <a:bodyPr wrap="square" rtlCol="0">
            <a:spAutoFit/>
          </a:bodyPr>
          <a:lstStyle/>
          <a:p>
            <a:r>
              <a:rPr lang="en-US" i="1" u="sng" dirty="0" smtClean="0"/>
              <a:t>Trunk</a:t>
            </a:r>
            <a:r>
              <a:rPr lang="en-US" i="1" dirty="0" smtClean="0"/>
              <a:t>: Upper</a:t>
            </a:r>
            <a:endParaRPr lang="en-US" i="1" u="sng" dirty="0" smtClean="0"/>
          </a:p>
          <a:p>
            <a:r>
              <a:rPr lang="en-US" i="1" u="sng" dirty="0" smtClean="0"/>
              <a:t>Nerve root</a:t>
            </a:r>
            <a:r>
              <a:rPr lang="en-US" i="1" dirty="0" smtClean="0"/>
              <a:t>: C5-C6</a:t>
            </a:r>
            <a:endParaRPr lang="en-US" i="1" u="sng" dirty="0" smtClean="0"/>
          </a:p>
          <a:p>
            <a:r>
              <a:rPr lang="en-US" i="1" u="sng" dirty="0" smtClean="0"/>
              <a:t>Nerve</a:t>
            </a:r>
            <a:r>
              <a:rPr lang="en-US" i="1" dirty="0" smtClean="0"/>
              <a:t>: Musculocutaneous</a:t>
            </a:r>
            <a:endParaRPr lang="en-US" i="1" u="sng" dirty="0"/>
          </a:p>
        </p:txBody>
      </p:sp>
      <p:sp>
        <p:nvSpPr>
          <p:cNvPr id="11" name="TextBox 10"/>
          <p:cNvSpPr txBox="1"/>
          <p:nvPr/>
        </p:nvSpPr>
        <p:spPr>
          <a:xfrm>
            <a:off x="2438400" y="4744323"/>
            <a:ext cx="5867400" cy="369332"/>
          </a:xfrm>
          <a:prstGeom prst="rect">
            <a:avLst/>
          </a:prstGeom>
          <a:noFill/>
        </p:spPr>
        <p:txBody>
          <a:bodyPr wrap="square" rtlCol="0">
            <a:spAutoFit/>
          </a:bodyPr>
          <a:lstStyle/>
          <a:p>
            <a:r>
              <a:rPr lang="en-US" b="1" dirty="0" smtClean="0"/>
              <a:t>Serratus Anterior</a:t>
            </a:r>
          </a:p>
        </p:txBody>
      </p:sp>
      <p:sp>
        <p:nvSpPr>
          <p:cNvPr id="12" name="TextBox 11"/>
          <p:cNvSpPr txBox="1"/>
          <p:nvPr/>
        </p:nvSpPr>
        <p:spPr>
          <a:xfrm>
            <a:off x="2438400" y="5113655"/>
            <a:ext cx="6019800" cy="923330"/>
          </a:xfrm>
          <a:prstGeom prst="rect">
            <a:avLst/>
          </a:prstGeom>
          <a:noFill/>
        </p:spPr>
        <p:txBody>
          <a:bodyPr wrap="square" rtlCol="0">
            <a:spAutoFit/>
          </a:bodyPr>
          <a:lstStyle/>
          <a:p>
            <a:r>
              <a:rPr lang="en-US" i="1" u="sng" dirty="0" smtClean="0"/>
              <a:t>Trunk</a:t>
            </a:r>
            <a:r>
              <a:rPr lang="en-US" i="1" dirty="0" smtClean="0"/>
              <a:t>: Pre-trunk</a:t>
            </a:r>
            <a:endParaRPr lang="en-US" i="1" u="sng" dirty="0" smtClean="0"/>
          </a:p>
          <a:p>
            <a:r>
              <a:rPr lang="en-US" i="1" u="sng" dirty="0" smtClean="0"/>
              <a:t>Nerve root</a:t>
            </a:r>
            <a:r>
              <a:rPr lang="en-US" i="1" dirty="0" smtClean="0"/>
              <a:t>: C5-C6-C7</a:t>
            </a:r>
            <a:endParaRPr lang="en-US" i="1" u="sng" dirty="0" smtClean="0"/>
          </a:p>
          <a:p>
            <a:r>
              <a:rPr lang="en-US" i="1" u="sng" dirty="0" smtClean="0"/>
              <a:t>Nerve</a:t>
            </a:r>
            <a:r>
              <a:rPr lang="en-US" i="1" dirty="0" smtClean="0"/>
              <a:t>: Long thoracic</a:t>
            </a:r>
            <a:endParaRPr lang="en-US" i="1" u="sng" dirty="0"/>
          </a:p>
        </p:txBody>
      </p:sp>
      <p:sp>
        <p:nvSpPr>
          <p:cNvPr id="13" name="Rectangle 12"/>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87128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anatomy</a:t>
            </a:r>
            <a:endParaRPr lang="en-US" dirty="0"/>
          </a:p>
        </p:txBody>
      </p:sp>
      <p:sp>
        <p:nvSpPr>
          <p:cNvPr id="6" name="TextBox 5"/>
          <p:cNvSpPr txBox="1"/>
          <p:nvPr/>
        </p:nvSpPr>
        <p:spPr>
          <a:xfrm>
            <a:off x="2438400" y="1417638"/>
            <a:ext cx="5867400" cy="646331"/>
          </a:xfrm>
          <a:prstGeom prst="rect">
            <a:avLst/>
          </a:prstGeom>
          <a:noFill/>
        </p:spPr>
        <p:txBody>
          <a:bodyPr wrap="square" rtlCol="0">
            <a:spAutoFit/>
          </a:bodyPr>
          <a:lstStyle/>
          <a:p>
            <a:r>
              <a:rPr lang="en-US" b="1" u="sng" dirty="0" smtClean="0"/>
              <a:t>What are the nerve, nerve root, and trunk innervations of the following upper extremity muscles?</a:t>
            </a:r>
          </a:p>
        </p:txBody>
      </p:sp>
      <p:sp>
        <p:nvSpPr>
          <p:cNvPr id="7" name="TextBox 6"/>
          <p:cNvSpPr txBox="1"/>
          <p:nvPr/>
        </p:nvSpPr>
        <p:spPr>
          <a:xfrm>
            <a:off x="2438400" y="2165191"/>
            <a:ext cx="5867400" cy="369332"/>
          </a:xfrm>
          <a:prstGeom prst="rect">
            <a:avLst/>
          </a:prstGeom>
          <a:noFill/>
        </p:spPr>
        <p:txBody>
          <a:bodyPr wrap="square" rtlCol="0">
            <a:spAutoFit/>
          </a:bodyPr>
          <a:lstStyle/>
          <a:p>
            <a:r>
              <a:rPr lang="en-US" b="1" dirty="0" smtClean="0"/>
              <a:t>Brachioradialis</a:t>
            </a:r>
          </a:p>
        </p:txBody>
      </p:sp>
      <p:sp>
        <p:nvSpPr>
          <p:cNvPr id="8" name="TextBox 7"/>
          <p:cNvSpPr txBox="1"/>
          <p:nvPr/>
        </p:nvSpPr>
        <p:spPr>
          <a:xfrm>
            <a:off x="2438400" y="2534523"/>
            <a:ext cx="6019800" cy="923330"/>
          </a:xfrm>
          <a:prstGeom prst="rect">
            <a:avLst/>
          </a:prstGeom>
          <a:noFill/>
        </p:spPr>
        <p:txBody>
          <a:bodyPr wrap="square" rtlCol="0">
            <a:spAutoFit/>
          </a:bodyPr>
          <a:lstStyle/>
          <a:p>
            <a:r>
              <a:rPr lang="en-US" i="1" u="sng" dirty="0" smtClean="0"/>
              <a:t>Trunk</a:t>
            </a:r>
            <a:r>
              <a:rPr lang="en-US" i="1" dirty="0" smtClean="0"/>
              <a:t>: Upper</a:t>
            </a:r>
            <a:endParaRPr lang="en-US" i="1" u="sng" dirty="0" smtClean="0"/>
          </a:p>
          <a:p>
            <a:r>
              <a:rPr lang="en-US" i="1" u="sng" dirty="0" smtClean="0"/>
              <a:t>Nerve root</a:t>
            </a:r>
            <a:r>
              <a:rPr lang="en-US" i="1" dirty="0" smtClean="0"/>
              <a:t>: C5-</a:t>
            </a:r>
            <a:r>
              <a:rPr lang="en-US" i="1" u="sng" dirty="0" smtClean="0"/>
              <a:t>C6</a:t>
            </a:r>
          </a:p>
          <a:p>
            <a:r>
              <a:rPr lang="en-US" i="1" u="sng" dirty="0" smtClean="0"/>
              <a:t>Nerve</a:t>
            </a:r>
            <a:r>
              <a:rPr lang="en-US" i="1" dirty="0" smtClean="0"/>
              <a:t>: Radial</a:t>
            </a:r>
            <a:endParaRPr lang="en-US" i="1" u="sng" dirty="0"/>
          </a:p>
        </p:txBody>
      </p:sp>
      <p:sp>
        <p:nvSpPr>
          <p:cNvPr id="9" name="TextBox 8"/>
          <p:cNvSpPr txBox="1"/>
          <p:nvPr/>
        </p:nvSpPr>
        <p:spPr>
          <a:xfrm>
            <a:off x="2438400" y="3457853"/>
            <a:ext cx="5867400" cy="369332"/>
          </a:xfrm>
          <a:prstGeom prst="rect">
            <a:avLst/>
          </a:prstGeom>
          <a:noFill/>
        </p:spPr>
        <p:txBody>
          <a:bodyPr wrap="square" rtlCol="0">
            <a:spAutoFit/>
          </a:bodyPr>
          <a:lstStyle/>
          <a:p>
            <a:r>
              <a:rPr lang="en-US" b="1" dirty="0" smtClean="0"/>
              <a:t>Triceps</a:t>
            </a:r>
          </a:p>
        </p:txBody>
      </p:sp>
      <p:sp>
        <p:nvSpPr>
          <p:cNvPr id="10" name="TextBox 9"/>
          <p:cNvSpPr txBox="1"/>
          <p:nvPr/>
        </p:nvSpPr>
        <p:spPr>
          <a:xfrm>
            <a:off x="2438400" y="3827185"/>
            <a:ext cx="6019800" cy="923330"/>
          </a:xfrm>
          <a:prstGeom prst="rect">
            <a:avLst/>
          </a:prstGeom>
          <a:noFill/>
        </p:spPr>
        <p:txBody>
          <a:bodyPr wrap="square" rtlCol="0">
            <a:spAutoFit/>
          </a:bodyPr>
          <a:lstStyle/>
          <a:p>
            <a:r>
              <a:rPr lang="en-US" i="1" u="sng" dirty="0" smtClean="0"/>
              <a:t>Trunk</a:t>
            </a:r>
            <a:r>
              <a:rPr lang="en-US" i="1" dirty="0" smtClean="0"/>
              <a:t>: Upper, middle, and lower</a:t>
            </a:r>
            <a:endParaRPr lang="en-US" i="1" u="sng" dirty="0" smtClean="0"/>
          </a:p>
          <a:p>
            <a:r>
              <a:rPr lang="en-US" i="1" u="sng" dirty="0" smtClean="0"/>
              <a:t>Nerve root</a:t>
            </a:r>
            <a:r>
              <a:rPr lang="en-US" i="1" dirty="0" smtClean="0"/>
              <a:t>: C6-</a:t>
            </a:r>
            <a:r>
              <a:rPr lang="en-US" i="1" u="sng" dirty="0" smtClean="0"/>
              <a:t>C7</a:t>
            </a:r>
            <a:r>
              <a:rPr lang="en-US" i="1" dirty="0" smtClean="0"/>
              <a:t>-C8</a:t>
            </a:r>
            <a:endParaRPr lang="en-US" i="1" u="sng" dirty="0" smtClean="0"/>
          </a:p>
          <a:p>
            <a:r>
              <a:rPr lang="en-US" i="1" u="sng" dirty="0" smtClean="0"/>
              <a:t>Nerve</a:t>
            </a:r>
            <a:r>
              <a:rPr lang="en-US" i="1" dirty="0" smtClean="0"/>
              <a:t>: Radial</a:t>
            </a:r>
            <a:endParaRPr lang="en-US" i="1" u="sng" dirty="0"/>
          </a:p>
        </p:txBody>
      </p:sp>
      <p:sp>
        <p:nvSpPr>
          <p:cNvPr id="11" name="TextBox 10"/>
          <p:cNvSpPr txBox="1"/>
          <p:nvPr/>
        </p:nvSpPr>
        <p:spPr>
          <a:xfrm>
            <a:off x="2438400" y="4744323"/>
            <a:ext cx="5867400" cy="369332"/>
          </a:xfrm>
          <a:prstGeom prst="rect">
            <a:avLst/>
          </a:prstGeom>
          <a:noFill/>
        </p:spPr>
        <p:txBody>
          <a:bodyPr wrap="square" rtlCol="0">
            <a:spAutoFit/>
          </a:bodyPr>
          <a:lstStyle/>
          <a:p>
            <a:r>
              <a:rPr lang="en-US" b="1" dirty="0" smtClean="0"/>
              <a:t>Extensor digitorum</a:t>
            </a:r>
          </a:p>
        </p:txBody>
      </p:sp>
      <p:sp>
        <p:nvSpPr>
          <p:cNvPr id="12" name="TextBox 11"/>
          <p:cNvSpPr txBox="1"/>
          <p:nvPr/>
        </p:nvSpPr>
        <p:spPr>
          <a:xfrm>
            <a:off x="2438400" y="5113655"/>
            <a:ext cx="6019800" cy="923330"/>
          </a:xfrm>
          <a:prstGeom prst="rect">
            <a:avLst/>
          </a:prstGeom>
          <a:noFill/>
        </p:spPr>
        <p:txBody>
          <a:bodyPr wrap="square" rtlCol="0">
            <a:spAutoFit/>
          </a:bodyPr>
          <a:lstStyle/>
          <a:p>
            <a:r>
              <a:rPr lang="en-US" i="1" u="sng" dirty="0" smtClean="0"/>
              <a:t>Trunk</a:t>
            </a:r>
            <a:r>
              <a:rPr lang="en-US" i="1" dirty="0" smtClean="0"/>
              <a:t>: Middle and lower</a:t>
            </a:r>
            <a:endParaRPr lang="en-US" i="1" u="sng" dirty="0" smtClean="0"/>
          </a:p>
          <a:p>
            <a:r>
              <a:rPr lang="en-US" i="1" u="sng" dirty="0" smtClean="0"/>
              <a:t>Nerve root</a:t>
            </a:r>
            <a:r>
              <a:rPr lang="en-US" i="1" dirty="0" smtClean="0"/>
              <a:t>: </a:t>
            </a:r>
            <a:r>
              <a:rPr lang="en-US" i="1" u="sng" dirty="0" smtClean="0"/>
              <a:t>C7</a:t>
            </a:r>
            <a:r>
              <a:rPr lang="en-US" i="1" dirty="0" smtClean="0"/>
              <a:t>-C8</a:t>
            </a:r>
            <a:endParaRPr lang="en-US" i="1" u="sng" dirty="0" smtClean="0"/>
          </a:p>
          <a:p>
            <a:r>
              <a:rPr lang="en-US" i="1" u="sng" dirty="0" smtClean="0"/>
              <a:t>Nerve</a:t>
            </a:r>
            <a:r>
              <a:rPr lang="en-US" i="1" dirty="0" smtClean="0"/>
              <a:t>: Posterior interosseous</a:t>
            </a:r>
            <a:endParaRPr lang="en-US" i="1" u="sng" dirty="0"/>
          </a:p>
        </p:txBody>
      </p:sp>
      <p:sp>
        <p:nvSpPr>
          <p:cNvPr id="13" name="Rectangle 12"/>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49556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anatomy</a:t>
            </a:r>
            <a:endParaRPr lang="en-US" dirty="0"/>
          </a:p>
        </p:txBody>
      </p:sp>
      <p:sp>
        <p:nvSpPr>
          <p:cNvPr id="6" name="TextBox 5"/>
          <p:cNvSpPr txBox="1"/>
          <p:nvPr/>
        </p:nvSpPr>
        <p:spPr>
          <a:xfrm>
            <a:off x="2438400" y="1417638"/>
            <a:ext cx="5867400" cy="646331"/>
          </a:xfrm>
          <a:prstGeom prst="rect">
            <a:avLst/>
          </a:prstGeom>
          <a:noFill/>
        </p:spPr>
        <p:txBody>
          <a:bodyPr wrap="square" rtlCol="0">
            <a:spAutoFit/>
          </a:bodyPr>
          <a:lstStyle/>
          <a:p>
            <a:r>
              <a:rPr lang="en-US" b="1" u="sng" dirty="0" smtClean="0"/>
              <a:t>What are the nerve, nerve root, and trunk innervations of the following upper extremity muscles?</a:t>
            </a:r>
          </a:p>
        </p:txBody>
      </p:sp>
      <p:sp>
        <p:nvSpPr>
          <p:cNvPr id="7" name="TextBox 6"/>
          <p:cNvSpPr txBox="1"/>
          <p:nvPr/>
        </p:nvSpPr>
        <p:spPr>
          <a:xfrm>
            <a:off x="2438400" y="2165191"/>
            <a:ext cx="5867400" cy="369332"/>
          </a:xfrm>
          <a:prstGeom prst="rect">
            <a:avLst/>
          </a:prstGeom>
          <a:noFill/>
        </p:spPr>
        <p:txBody>
          <a:bodyPr wrap="square" rtlCol="0">
            <a:spAutoFit/>
          </a:bodyPr>
          <a:lstStyle/>
          <a:p>
            <a:r>
              <a:rPr lang="en-US" b="1" dirty="0" smtClean="0"/>
              <a:t>Extensor indicis</a:t>
            </a:r>
          </a:p>
        </p:txBody>
      </p:sp>
      <p:sp>
        <p:nvSpPr>
          <p:cNvPr id="8" name="TextBox 7"/>
          <p:cNvSpPr txBox="1"/>
          <p:nvPr/>
        </p:nvSpPr>
        <p:spPr>
          <a:xfrm>
            <a:off x="2438400" y="2534523"/>
            <a:ext cx="6019800" cy="923330"/>
          </a:xfrm>
          <a:prstGeom prst="rect">
            <a:avLst/>
          </a:prstGeom>
          <a:noFill/>
        </p:spPr>
        <p:txBody>
          <a:bodyPr wrap="square" rtlCol="0">
            <a:spAutoFit/>
          </a:bodyPr>
          <a:lstStyle/>
          <a:p>
            <a:r>
              <a:rPr lang="en-US" i="1" u="sng" dirty="0" smtClean="0"/>
              <a:t>Trunk</a:t>
            </a:r>
            <a:r>
              <a:rPr lang="en-US" i="1" dirty="0" smtClean="0"/>
              <a:t>: Middle and lower</a:t>
            </a:r>
            <a:endParaRPr lang="en-US" i="1" u="sng" dirty="0" smtClean="0"/>
          </a:p>
          <a:p>
            <a:r>
              <a:rPr lang="en-US" i="1" u="sng" dirty="0" smtClean="0"/>
              <a:t>Nerve root</a:t>
            </a:r>
            <a:r>
              <a:rPr lang="en-US" i="1" dirty="0" smtClean="0"/>
              <a:t>: C7-</a:t>
            </a:r>
            <a:r>
              <a:rPr lang="en-US" i="1" u="sng" dirty="0" smtClean="0"/>
              <a:t>C8</a:t>
            </a:r>
          </a:p>
          <a:p>
            <a:r>
              <a:rPr lang="en-US" i="1" u="sng" dirty="0" smtClean="0"/>
              <a:t>Nerve</a:t>
            </a:r>
            <a:r>
              <a:rPr lang="en-US" i="1" dirty="0" smtClean="0"/>
              <a:t>: Posterior interosseous</a:t>
            </a:r>
            <a:endParaRPr lang="en-US" i="1" u="sng" dirty="0"/>
          </a:p>
        </p:txBody>
      </p:sp>
      <p:sp>
        <p:nvSpPr>
          <p:cNvPr id="9" name="TextBox 8"/>
          <p:cNvSpPr txBox="1"/>
          <p:nvPr/>
        </p:nvSpPr>
        <p:spPr>
          <a:xfrm>
            <a:off x="2438400" y="3457853"/>
            <a:ext cx="5867400" cy="369332"/>
          </a:xfrm>
          <a:prstGeom prst="rect">
            <a:avLst/>
          </a:prstGeom>
          <a:noFill/>
        </p:spPr>
        <p:txBody>
          <a:bodyPr wrap="square" rtlCol="0">
            <a:spAutoFit/>
          </a:bodyPr>
          <a:lstStyle/>
          <a:p>
            <a:r>
              <a:rPr lang="en-US" b="1" dirty="0" smtClean="0"/>
              <a:t>Supinator</a:t>
            </a:r>
          </a:p>
        </p:txBody>
      </p:sp>
      <p:sp>
        <p:nvSpPr>
          <p:cNvPr id="10" name="TextBox 9"/>
          <p:cNvSpPr txBox="1"/>
          <p:nvPr/>
        </p:nvSpPr>
        <p:spPr>
          <a:xfrm>
            <a:off x="2438400" y="3827185"/>
            <a:ext cx="6019800" cy="923330"/>
          </a:xfrm>
          <a:prstGeom prst="rect">
            <a:avLst/>
          </a:prstGeom>
          <a:noFill/>
        </p:spPr>
        <p:txBody>
          <a:bodyPr wrap="square" rtlCol="0">
            <a:spAutoFit/>
          </a:bodyPr>
          <a:lstStyle/>
          <a:p>
            <a:r>
              <a:rPr lang="en-US" i="1" u="sng" dirty="0" smtClean="0"/>
              <a:t>Trunk</a:t>
            </a:r>
            <a:r>
              <a:rPr lang="en-US" i="1" dirty="0" smtClean="0"/>
              <a:t>: Upper and middle</a:t>
            </a:r>
          </a:p>
          <a:p>
            <a:r>
              <a:rPr lang="en-US" i="1" u="sng" dirty="0" smtClean="0"/>
              <a:t>Nerve root</a:t>
            </a:r>
            <a:r>
              <a:rPr lang="en-US" i="1" dirty="0" smtClean="0"/>
              <a:t>: </a:t>
            </a:r>
            <a:r>
              <a:rPr lang="en-US" i="1" u="sng" dirty="0" smtClean="0"/>
              <a:t>C6</a:t>
            </a:r>
            <a:r>
              <a:rPr lang="en-US" i="1" dirty="0" smtClean="0"/>
              <a:t>-C7</a:t>
            </a:r>
            <a:endParaRPr lang="en-US" i="1" u="sng" dirty="0" smtClean="0"/>
          </a:p>
          <a:p>
            <a:r>
              <a:rPr lang="en-US" i="1" u="sng" dirty="0" smtClean="0"/>
              <a:t>Nerve</a:t>
            </a:r>
            <a:r>
              <a:rPr lang="en-US" i="1" dirty="0" smtClean="0"/>
              <a:t>: Posterior interosseous</a:t>
            </a:r>
            <a:endParaRPr lang="en-US" i="1" u="sng" dirty="0"/>
          </a:p>
        </p:txBody>
      </p:sp>
      <p:sp>
        <p:nvSpPr>
          <p:cNvPr id="11" name="TextBox 10"/>
          <p:cNvSpPr txBox="1"/>
          <p:nvPr/>
        </p:nvSpPr>
        <p:spPr>
          <a:xfrm>
            <a:off x="2438400" y="4744323"/>
            <a:ext cx="5867400" cy="369332"/>
          </a:xfrm>
          <a:prstGeom prst="rect">
            <a:avLst/>
          </a:prstGeom>
          <a:noFill/>
        </p:spPr>
        <p:txBody>
          <a:bodyPr wrap="square" rtlCol="0">
            <a:spAutoFit/>
          </a:bodyPr>
          <a:lstStyle/>
          <a:p>
            <a:r>
              <a:rPr lang="en-US" b="1" dirty="0" smtClean="0"/>
              <a:t>Pronator teres</a:t>
            </a:r>
          </a:p>
        </p:txBody>
      </p:sp>
      <p:sp>
        <p:nvSpPr>
          <p:cNvPr id="12" name="TextBox 11"/>
          <p:cNvSpPr txBox="1"/>
          <p:nvPr/>
        </p:nvSpPr>
        <p:spPr>
          <a:xfrm>
            <a:off x="2438400" y="5113655"/>
            <a:ext cx="6019800" cy="923330"/>
          </a:xfrm>
          <a:prstGeom prst="rect">
            <a:avLst/>
          </a:prstGeom>
          <a:noFill/>
        </p:spPr>
        <p:txBody>
          <a:bodyPr wrap="square" rtlCol="0">
            <a:spAutoFit/>
          </a:bodyPr>
          <a:lstStyle/>
          <a:p>
            <a:r>
              <a:rPr lang="en-US" i="1" u="sng" dirty="0" smtClean="0"/>
              <a:t>Trunk</a:t>
            </a:r>
            <a:r>
              <a:rPr lang="en-US" i="1" dirty="0" smtClean="0"/>
              <a:t>: Upper and middle</a:t>
            </a:r>
            <a:endParaRPr lang="en-US" i="1" u="sng" dirty="0" smtClean="0"/>
          </a:p>
          <a:p>
            <a:r>
              <a:rPr lang="en-US" i="1" u="sng" dirty="0" smtClean="0"/>
              <a:t>Nerve root</a:t>
            </a:r>
            <a:r>
              <a:rPr lang="en-US" i="1" dirty="0" smtClean="0"/>
              <a:t>: C6-C7</a:t>
            </a:r>
            <a:endParaRPr lang="en-US" i="1" u="sng" dirty="0" smtClean="0"/>
          </a:p>
          <a:p>
            <a:r>
              <a:rPr lang="en-US" i="1" u="sng" dirty="0" smtClean="0"/>
              <a:t>Nerve</a:t>
            </a:r>
            <a:r>
              <a:rPr lang="en-US" i="1" dirty="0" smtClean="0"/>
              <a:t>: Median</a:t>
            </a:r>
            <a:endParaRPr lang="en-US" i="1" u="sng" dirty="0"/>
          </a:p>
        </p:txBody>
      </p:sp>
      <p:sp>
        <p:nvSpPr>
          <p:cNvPr id="13" name="Rectangle 12"/>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0468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anatomy</a:t>
            </a:r>
            <a:endParaRPr lang="en-US" dirty="0"/>
          </a:p>
        </p:txBody>
      </p:sp>
      <p:sp>
        <p:nvSpPr>
          <p:cNvPr id="6" name="TextBox 5"/>
          <p:cNvSpPr txBox="1"/>
          <p:nvPr/>
        </p:nvSpPr>
        <p:spPr>
          <a:xfrm>
            <a:off x="2438400" y="1417638"/>
            <a:ext cx="5867400" cy="646331"/>
          </a:xfrm>
          <a:prstGeom prst="rect">
            <a:avLst/>
          </a:prstGeom>
          <a:noFill/>
        </p:spPr>
        <p:txBody>
          <a:bodyPr wrap="square" rtlCol="0">
            <a:spAutoFit/>
          </a:bodyPr>
          <a:lstStyle/>
          <a:p>
            <a:r>
              <a:rPr lang="en-US" b="1" u="sng" dirty="0" smtClean="0"/>
              <a:t>What are the nerve, nerve root, and trunk innervations of the following upper extremity muscles?</a:t>
            </a:r>
          </a:p>
        </p:txBody>
      </p:sp>
      <p:sp>
        <p:nvSpPr>
          <p:cNvPr id="7" name="TextBox 6"/>
          <p:cNvSpPr txBox="1"/>
          <p:nvPr/>
        </p:nvSpPr>
        <p:spPr>
          <a:xfrm>
            <a:off x="2438400" y="2165191"/>
            <a:ext cx="5867400" cy="369332"/>
          </a:xfrm>
          <a:prstGeom prst="rect">
            <a:avLst/>
          </a:prstGeom>
          <a:noFill/>
        </p:spPr>
        <p:txBody>
          <a:bodyPr wrap="square" rtlCol="0">
            <a:spAutoFit/>
          </a:bodyPr>
          <a:lstStyle/>
          <a:p>
            <a:r>
              <a:rPr lang="en-US" b="1" dirty="0" smtClean="0"/>
              <a:t>Flexor carpi radialis</a:t>
            </a:r>
          </a:p>
        </p:txBody>
      </p:sp>
      <p:sp>
        <p:nvSpPr>
          <p:cNvPr id="8" name="TextBox 7"/>
          <p:cNvSpPr txBox="1"/>
          <p:nvPr/>
        </p:nvSpPr>
        <p:spPr>
          <a:xfrm>
            <a:off x="2438400" y="2534523"/>
            <a:ext cx="6019800" cy="923330"/>
          </a:xfrm>
          <a:prstGeom prst="rect">
            <a:avLst/>
          </a:prstGeom>
          <a:noFill/>
        </p:spPr>
        <p:txBody>
          <a:bodyPr wrap="square" rtlCol="0">
            <a:spAutoFit/>
          </a:bodyPr>
          <a:lstStyle/>
          <a:p>
            <a:r>
              <a:rPr lang="en-US" i="1" u="sng" dirty="0" smtClean="0"/>
              <a:t>Trunk</a:t>
            </a:r>
            <a:r>
              <a:rPr lang="en-US" i="1" dirty="0" smtClean="0"/>
              <a:t>: Upper and middle</a:t>
            </a:r>
            <a:endParaRPr lang="en-US" i="1" u="sng" dirty="0" smtClean="0"/>
          </a:p>
          <a:p>
            <a:r>
              <a:rPr lang="en-US" i="1" u="sng" dirty="0" smtClean="0"/>
              <a:t>Nerve root</a:t>
            </a:r>
            <a:r>
              <a:rPr lang="en-US" i="1" dirty="0" smtClean="0"/>
              <a:t>: C6-</a:t>
            </a:r>
            <a:r>
              <a:rPr lang="en-US" i="1" u="sng" dirty="0" smtClean="0"/>
              <a:t>C7</a:t>
            </a:r>
          </a:p>
          <a:p>
            <a:r>
              <a:rPr lang="en-US" i="1" u="sng" dirty="0" smtClean="0"/>
              <a:t>Nerve</a:t>
            </a:r>
            <a:r>
              <a:rPr lang="en-US" i="1" dirty="0" smtClean="0"/>
              <a:t>: Median</a:t>
            </a:r>
            <a:endParaRPr lang="en-US" i="1" u="sng" dirty="0"/>
          </a:p>
        </p:txBody>
      </p:sp>
      <p:sp>
        <p:nvSpPr>
          <p:cNvPr id="9" name="TextBox 8"/>
          <p:cNvSpPr txBox="1"/>
          <p:nvPr/>
        </p:nvSpPr>
        <p:spPr>
          <a:xfrm>
            <a:off x="2438400" y="3457853"/>
            <a:ext cx="5867400" cy="369332"/>
          </a:xfrm>
          <a:prstGeom prst="rect">
            <a:avLst/>
          </a:prstGeom>
          <a:noFill/>
        </p:spPr>
        <p:txBody>
          <a:bodyPr wrap="square" rtlCol="0">
            <a:spAutoFit/>
          </a:bodyPr>
          <a:lstStyle/>
          <a:p>
            <a:r>
              <a:rPr lang="en-US" b="1" dirty="0" smtClean="0"/>
              <a:t>Flexor pollicis longus</a:t>
            </a:r>
          </a:p>
        </p:txBody>
      </p:sp>
      <p:sp>
        <p:nvSpPr>
          <p:cNvPr id="10" name="TextBox 9"/>
          <p:cNvSpPr txBox="1"/>
          <p:nvPr/>
        </p:nvSpPr>
        <p:spPr>
          <a:xfrm>
            <a:off x="2438400" y="3827185"/>
            <a:ext cx="6019800" cy="923330"/>
          </a:xfrm>
          <a:prstGeom prst="rect">
            <a:avLst/>
          </a:prstGeom>
          <a:noFill/>
        </p:spPr>
        <p:txBody>
          <a:bodyPr wrap="square" rtlCol="0">
            <a:spAutoFit/>
          </a:bodyPr>
          <a:lstStyle/>
          <a:p>
            <a:r>
              <a:rPr lang="en-US" i="1" u="sng" dirty="0" smtClean="0"/>
              <a:t>Trunk</a:t>
            </a:r>
            <a:r>
              <a:rPr lang="en-US" i="1" dirty="0" smtClean="0"/>
              <a:t>: Middle and lower</a:t>
            </a:r>
          </a:p>
          <a:p>
            <a:r>
              <a:rPr lang="en-US" i="1" u="sng" dirty="0" smtClean="0"/>
              <a:t>Nerve root</a:t>
            </a:r>
            <a:r>
              <a:rPr lang="en-US" i="1" dirty="0" smtClean="0"/>
              <a:t>: C7-</a:t>
            </a:r>
            <a:r>
              <a:rPr lang="en-US" i="1" u="sng" dirty="0" smtClean="0"/>
              <a:t>C8</a:t>
            </a:r>
          </a:p>
          <a:p>
            <a:r>
              <a:rPr lang="en-US" i="1" u="sng" dirty="0" smtClean="0"/>
              <a:t>Nerve</a:t>
            </a:r>
            <a:r>
              <a:rPr lang="en-US" i="1" dirty="0" smtClean="0"/>
              <a:t>: Anterior interosseous</a:t>
            </a:r>
            <a:endParaRPr lang="en-US" i="1" u="sng" dirty="0"/>
          </a:p>
        </p:txBody>
      </p:sp>
      <p:sp>
        <p:nvSpPr>
          <p:cNvPr id="11" name="TextBox 10"/>
          <p:cNvSpPr txBox="1"/>
          <p:nvPr/>
        </p:nvSpPr>
        <p:spPr>
          <a:xfrm>
            <a:off x="2438400" y="4744323"/>
            <a:ext cx="5867400" cy="369332"/>
          </a:xfrm>
          <a:prstGeom prst="rect">
            <a:avLst/>
          </a:prstGeom>
          <a:noFill/>
        </p:spPr>
        <p:txBody>
          <a:bodyPr wrap="square" rtlCol="0">
            <a:spAutoFit/>
          </a:bodyPr>
          <a:lstStyle/>
          <a:p>
            <a:r>
              <a:rPr lang="en-US" b="1" dirty="0" smtClean="0"/>
              <a:t>Flexor digitorum profundus 1 and 2</a:t>
            </a:r>
          </a:p>
        </p:txBody>
      </p:sp>
      <p:sp>
        <p:nvSpPr>
          <p:cNvPr id="12" name="TextBox 11"/>
          <p:cNvSpPr txBox="1"/>
          <p:nvPr/>
        </p:nvSpPr>
        <p:spPr>
          <a:xfrm>
            <a:off x="2438400" y="5113655"/>
            <a:ext cx="6019800" cy="923330"/>
          </a:xfrm>
          <a:prstGeom prst="rect">
            <a:avLst/>
          </a:prstGeom>
          <a:noFill/>
        </p:spPr>
        <p:txBody>
          <a:bodyPr wrap="square" rtlCol="0">
            <a:spAutoFit/>
          </a:bodyPr>
          <a:lstStyle/>
          <a:p>
            <a:r>
              <a:rPr lang="en-US" i="1" u="sng" dirty="0" smtClean="0"/>
              <a:t>Trunk</a:t>
            </a:r>
            <a:r>
              <a:rPr lang="en-US" i="1" dirty="0" smtClean="0"/>
              <a:t>: Middle and lower</a:t>
            </a:r>
            <a:endParaRPr lang="en-US" i="1" u="sng" dirty="0" smtClean="0"/>
          </a:p>
          <a:p>
            <a:r>
              <a:rPr lang="en-US" i="1" u="sng" dirty="0" smtClean="0"/>
              <a:t>Nerve root</a:t>
            </a:r>
            <a:r>
              <a:rPr lang="en-US" i="1" dirty="0" smtClean="0"/>
              <a:t>: C7-C8</a:t>
            </a:r>
            <a:endParaRPr lang="en-US" i="1" u="sng" dirty="0" smtClean="0"/>
          </a:p>
          <a:p>
            <a:r>
              <a:rPr lang="en-US" i="1" u="sng" dirty="0" smtClean="0"/>
              <a:t>Nerve</a:t>
            </a:r>
            <a:r>
              <a:rPr lang="en-US" i="1" dirty="0" smtClean="0"/>
              <a:t>: Anterior interosseous</a:t>
            </a:r>
            <a:endParaRPr lang="en-US" i="1" u="sng" dirty="0"/>
          </a:p>
        </p:txBody>
      </p:sp>
      <p:sp>
        <p:nvSpPr>
          <p:cNvPr id="13" name="Rectangle 12"/>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01735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anatomy</a:t>
            </a:r>
            <a:endParaRPr lang="en-US" dirty="0"/>
          </a:p>
        </p:txBody>
      </p:sp>
      <p:sp>
        <p:nvSpPr>
          <p:cNvPr id="6" name="TextBox 5"/>
          <p:cNvSpPr txBox="1"/>
          <p:nvPr/>
        </p:nvSpPr>
        <p:spPr>
          <a:xfrm>
            <a:off x="2438400" y="1417638"/>
            <a:ext cx="5867400" cy="646331"/>
          </a:xfrm>
          <a:prstGeom prst="rect">
            <a:avLst/>
          </a:prstGeom>
          <a:noFill/>
        </p:spPr>
        <p:txBody>
          <a:bodyPr wrap="square" rtlCol="0">
            <a:spAutoFit/>
          </a:bodyPr>
          <a:lstStyle/>
          <a:p>
            <a:r>
              <a:rPr lang="en-US" b="1" u="sng" dirty="0" smtClean="0"/>
              <a:t>What are the nerve, nerve root, and trunk innervations of the following upper extremity muscles?</a:t>
            </a:r>
          </a:p>
        </p:txBody>
      </p:sp>
      <p:sp>
        <p:nvSpPr>
          <p:cNvPr id="7" name="TextBox 6"/>
          <p:cNvSpPr txBox="1"/>
          <p:nvPr/>
        </p:nvSpPr>
        <p:spPr>
          <a:xfrm>
            <a:off x="2438400" y="2165191"/>
            <a:ext cx="5867400" cy="369332"/>
          </a:xfrm>
          <a:prstGeom prst="rect">
            <a:avLst/>
          </a:prstGeom>
          <a:noFill/>
        </p:spPr>
        <p:txBody>
          <a:bodyPr wrap="square" rtlCol="0">
            <a:spAutoFit/>
          </a:bodyPr>
          <a:lstStyle/>
          <a:p>
            <a:r>
              <a:rPr lang="en-US" b="1" dirty="0" smtClean="0"/>
              <a:t>Abductor pollicis brevis</a:t>
            </a:r>
          </a:p>
        </p:txBody>
      </p:sp>
      <p:sp>
        <p:nvSpPr>
          <p:cNvPr id="8" name="TextBox 7"/>
          <p:cNvSpPr txBox="1"/>
          <p:nvPr/>
        </p:nvSpPr>
        <p:spPr>
          <a:xfrm>
            <a:off x="2438400" y="2534523"/>
            <a:ext cx="6019800" cy="923330"/>
          </a:xfrm>
          <a:prstGeom prst="rect">
            <a:avLst/>
          </a:prstGeom>
          <a:noFill/>
        </p:spPr>
        <p:txBody>
          <a:bodyPr wrap="square" rtlCol="0">
            <a:spAutoFit/>
          </a:bodyPr>
          <a:lstStyle/>
          <a:p>
            <a:r>
              <a:rPr lang="en-US" i="1" u="sng" dirty="0" smtClean="0"/>
              <a:t>Trunk</a:t>
            </a:r>
            <a:r>
              <a:rPr lang="en-US" i="1" dirty="0" smtClean="0"/>
              <a:t>: Lower</a:t>
            </a:r>
            <a:endParaRPr lang="en-US" i="1" u="sng" dirty="0" smtClean="0"/>
          </a:p>
          <a:p>
            <a:r>
              <a:rPr lang="en-US" i="1" u="sng" dirty="0" smtClean="0"/>
              <a:t>Nerve root</a:t>
            </a:r>
            <a:r>
              <a:rPr lang="en-US" i="1" dirty="0" smtClean="0"/>
              <a:t>: C8-T1</a:t>
            </a:r>
            <a:endParaRPr lang="en-US" i="1" u="sng" dirty="0" smtClean="0"/>
          </a:p>
          <a:p>
            <a:r>
              <a:rPr lang="en-US" i="1" u="sng" dirty="0" smtClean="0"/>
              <a:t>Nerve</a:t>
            </a:r>
            <a:r>
              <a:rPr lang="en-US" i="1" dirty="0" smtClean="0"/>
              <a:t>: Median</a:t>
            </a:r>
            <a:endParaRPr lang="en-US" i="1" u="sng" dirty="0"/>
          </a:p>
        </p:txBody>
      </p:sp>
      <p:sp>
        <p:nvSpPr>
          <p:cNvPr id="9" name="TextBox 8"/>
          <p:cNvSpPr txBox="1"/>
          <p:nvPr/>
        </p:nvSpPr>
        <p:spPr>
          <a:xfrm>
            <a:off x="2438400" y="3457853"/>
            <a:ext cx="5867400" cy="369332"/>
          </a:xfrm>
          <a:prstGeom prst="rect">
            <a:avLst/>
          </a:prstGeom>
          <a:noFill/>
        </p:spPr>
        <p:txBody>
          <a:bodyPr wrap="square" rtlCol="0">
            <a:spAutoFit/>
          </a:bodyPr>
          <a:lstStyle/>
          <a:p>
            <a:r>
              <a:rPr lang="en-US" b="1" dirty="0" smtClean="0"/>
              <a:t>Opponens pollicis</a:t>
            </a:r>
          </a:p>
        </p:txBody>
      </p:sp>
      <p:sp>
        <p:nvSpPr>
          <p:cNvPr id="10" name="TextBox 9"/>
          <p:cNvSpPr txBox="1"/>
          <p:nvPr/>
        </p:nvSpPr>
        <p:spPr>
          <a:xfrm>
            <a:off x="2438400" y="3827185"/>
            <a:ext cx="6019800" cy="923330"/>
          </a:xfrm>
          <a:prstGeom prst="rect">
            <a:avLst/>
          </a:prstGeom>
          <a:noFill/>
        </p:spPr>
        <p:txBody>
          <a:bodyPr wrap="square" rtlCol="0">
            <a:spAutoFit/>
          </a:bodyPr>
          <a:lstStyle/>
          <a:p>
            <a:r>
              <a:rPr lang="en-US" i="1" u="sng" dirty="0" smtClean="0"/>
              <a:t>Trunk</a:t>
            </a:r>
            <a:r>
              <a:rPr lang="en-US" i="1" dirty="0" smtClean="0"/>
              <a:t>: Lower</a:t>
            </a:r>
          </a:p>
          <a:p>
            <a:r>
              <a:rPr lang="en-US" i="1" u="sng" dirty="0" smtClean="0"/>
              <a:t>Nerve root</a:t>
            </a:r>
            <a:r>
              <a:rPr lang="en-US" i="1" dirty="0" smtClean="0"/>
              <a:t>: C8-T1</a:t>
            </a:r>
            <a:endParaRPr lang="en-US" i="1" u="sng" dirty="0" smtClean="0"/>
          </a:p>
          <a:p>
            <a:r>
              <a:rPr lang="en-US" i="1" u="sng" dirty="0" smtClean="0"/>
              <a:t>Nerve</a:t>
            </a:r>
            <a:r>
              <a:rPr lang="en-US" i="1" dirty="0" smtClean="0"/>
              <a:t>: Median</a:t>
            </a:r>
            <a:endParaRPr lang="en-US" i="1" u="sng" dirty="0"/>
          </a:p>
        </p:txBody>
      </p:sp>
      <p:sp>
        <p:nvSpPr>
          <p:cNvPr id="11" name="TextBox 10"/>
          <p:cNvSpPr txBox="1"/>
          <p:nvPr/>
        </p:nvSpPr>
        <p:spPr>
          <a:xfrm>
            <a:off x="2438400" y="4744323"/>
            <a:ext cx="5867400" cy="369332"/>
          </a:xfrm>
          <a:prstGeom prst="rect">
            <a:avLst/>
          </a:prstGeom>
          <a:noFill/>
        </p:spPr>
        <p:txBody>
          <a:bodyPr wrap="square" rtlCol="0">
            <a:spAutoFit/>
          </a:bodyPr>
          <a:lstStyle/>
          <a:p>
            <a:r>
              <a:rPr lang="en-US" b="1" dirty="0" smtClean="0"/>
              <a:t>Flexor digitorum profundus 4 and 5</a:t>
            </a:r>
          </a:p>
        </p:txBody>
      </p:sp>
      <p:sp>
        <p:nvSpPr>
          <p:cNvPr id="12" name="TextBox 11"/>
          <p:cNvSpPr txBox="1"/>
          <p:nvPr/>
        </p:nvSpPr>
        <p:spPr>
          <a:xfrm>
            <a:off x="2438400" y="5113655"/>
            <a:ext cx="6019800" cy="923330"/>
          </a:xfrm>
          <a:prstGeom prst="rect">
            <a:avLst/>
          </a:prstGeom>
          <a:noFill/>
        </p:spPr>
        <p:txBody>
          <a:bodyPr wrap="square" rtlCol="0">
            <a:spAutoFit/>
          </a:bodyPr>
          <a:lstStyle/>
          <a:p>
            <a:r>
              <a:rPr lang="en-US" i="1" u="sng" dirty="0" smtClean="0"/>
              <a:t>Trunk</a:t>
            </a:r>
            <a:r>
              <a:rPr lang="en-US" i="1" dirty="0" smtClean="0"/>
              <a:t>: Lower</a:t>
            </a:r>
            <a:endParaRPr lang="en-US" i="1" u="sng" dirty="0" smtClean="0"/>
          </a:p>
          <a:p>
            <a:r>
              <a:rPr lang="en-US" i="1" u="sng" dirty="0" smtClean="0"/>
              <a:t>Nerve root</a:t>
            </a:r>
            <a:r>
              <a:rPr lang="en-US" i="1" dirty="0" smtClean="0"/>
              <a:t>: </a:t>
            </a:r>
            <a:r>
              <a:rPr lang="en-US" i="1" u="sng" dirty="0" smtClean="0"/>
              <a:t>C8</a:t>
            </a:r>
            <a:r>
              <a:rPr lang="en-US" i="1" dirty="0" smtClean="0"/>
              <a:t>-T1</a:t>
            </a:r>
            <a:endParaRPr lang="en-US" i="1" u="sng" dirty="0" smtClean="0"/>
          </a:p>
          <a:p>
            <a:r>
              <a:rPr lang="en-US" i="1" u="sng" dirty="0" smtClean="0"/>
              <a:t>Nerve</a:t>
            </a:r>
            <a:r>
              <a:rPr lang="en-US" i="1" dirty="0" smtClean="0"/>
              <a:t>: Ulnar</a:t>
            </a:r>
            <a:endParaRPr lang="en-US" i="1" u="sng" dirty="0"/>
          </a:p>
        </p:txBody>
      </p:sp>
      <p:sp>
        <p:nvSpPr>
          <p:cNvPr id="13" name="Rectangle 12"/>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23190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anatomy</a:t>
            </a:r>
            <a:endParaRPr lang="en-US" dirty="0"/>
          </a:p>
        </p:txBody>
      </p:sp>
      <p:sp>
        <p:nvSpPr>
          <p:cNvPr id="6" name="TextBox 5"/>
          <p:cNvSpPr txBox="1"/>
          <p:nvPr/>
        </p:nvSpPr>
        <p:spPr>
          <a:xfrm>
            <a:off x="2438400" y="1417638"/>
            <a:ext cx="5867400" cy="646331"/>
          </a:xfrm>
          <a:prstGeom prst="rect">
            <a:avLst/>
          </a:prstGeom>
          <a:noFill/>
        </p:spPr>
        <p:txBody>
          <a:bodyPr wrap="square" rtlCol="0">
            <a:spAutoFit/>
          </a:bodyPr>
          <a:lstStyle/>
          <a:p>
            <a:r>
              <a:rPr lang="en-US" b="1" u="sng" dirty="0" smtClean="0"/>
              <a:t>What are the nerve, nerve root, and trunk innervations of the following upper extremity muscles?</a:t>
            </a:r>
          </a:p>
        </p:txBody>
      </p:sp>
      <p:sp>
        <p:nvSpPr>
          <p:cNvPr id="7" name="TextBox 6"/>
          <p:cNvSpPr txBox="1"/>
          <p:nvPr/>
        </p:nvSpPr>
        <p:spPr>
          <a:xfrm>
            <a:off x="2438400" y="2165191"/>
            <a:ext cx="5867400" cy="369332"/>
          </a:xfrm>
          <a:prstGeom prst="rect">
            <a:avLst/>
          </a:prstGeom>
          <a:noFill/>
        </p:spPr>
        <p:txBody>
          <a:bodyPr wrap="square" rtlCol="0">
            <a:spAutoFit/>
          </a:bodyPr>
          <a:lstStyle/>
          <a:p>
            <a:r>
              <a:rPr lang="en-US" b="1" dirty="0" smtClean="0"/>
              <a:t>First dorsal interosseous of the hand</a:t>
            </a:r>
          </a:p>
        </p:txBody>
      </p:sp>
      <p:sp>
        <p:nvSpPr>
          <p:cNvPr id="8" name="TextBox 7"/>
          <p:cNvSpPr txBox="1"/>
          <p:nvPr/>
        </p:nvSpPr>
        <p:spPr>
          <a:xfrm>
            <a:off x="2438400" y="2534523"/>
            <a:ext cx="6019800" cy="923330"/>
          </a:xfrm>
          <a:prstGeom prst="rect">
            <a:avLst/>
          </a:prstGeom>
          <a:noFill/>
        </p:spPr>
        <p:txBody>
          <a:bodyPr wrap="square" rtlCol="0">
            <a:spAutoFit/>
          </a:bodyPr>
          <a:lstStyle/>
          <a:p>
            <a:r>
              <a:rPr lang="en-US" i="1" u="sng" dirty="0" smtClean="0"/>
              <a:t>Trunk</a:t>
            </a:r>
            <a:r>
              <a:rPr lang="en-US" i="1" dirty="0" smtClean="0"/>
              <a:t>: Lower</a:t>
            </a:r>
            <a:endParaRPr lang="en-US" i="1" u="sng" dirty="0" smtClean="0"/>
          </a:p>
          <a:p>
            <a:r>
              <a:rPr lang="en-US" i="1" u="sng" dirty="0" smtClean="0"/>
              <a:t>Nerve root</a:t>
            </a:r>
            <a:r>
              <a:rPr lang="en-US" i="1" dirty="0" smtClean="0"/>
              <a:t>: C8-T1</a:t>
            </a:r>
            <a:endParaRPr lang="en-US" i="1" u="sng" dirty="0" smtClean="0"/>
          </a:p>
          <a:p>
            <a:r>
              <a:rPr lang="en-US" i="1" u="sng" dirty="0" smtClean="0"/>
              <a:t>Nerve</a:t>
            </a:r>
            <a:r>
              <a:rPr lang="en-US" i="1" dirty="0" smtClean="0"/>
              <a:t>: Ulnar</a:t>
            </a:r>
            <a:endParaRPr lang="en-US" i="1" u="sng" dirty="0"/>
          </a:p>
        </p:txBody>
      </p:sp>
      <p:sp>
        <p:nvSpPr>
          <p:cNvPr id="9" name="TextBox 8"/>
          <p:cNvSpPr txBox="1"/>
          <p:nvPr/>
        </p:nvSpPr>
        <p:spPr>
          <a:xfrm>
            <a:off x="2438400" y="3457853"/>
            <a:ext cx="5867400" cy="369332"/>
          </a:xfrm>
          <a:prstGeom prst="rect">
            <a:avLst/>
          </a:prstGeom>
          <a:noFill/>
        </p:spPr>
        <p:txBody>
          <a:bodyPr wrap="square" rtlCol="0">
            <a:spAutoFit/>
          </a:bodyPr>
          <a:lstStyle/>
          <a:p>
            <a:r>
              <a:rPr lang="en-US" b="1" dirty="0"/>
              <a:t>Abductor digiti quinti of the hand</a:t>
            </a:r>
          </a:p>
        </p:txBody>
      </p:sp>
      <p:sp>
        <p:nvSpPr>
          <p:cNvPr id="10" name="TextBox 9"/>
          <p:cNvSpPr txBox="1"/>
          <p:nvPr/>
        </p:nvSpPr>
        <p:spPr>
          <a:xfrm>
            <a:off x="2438400" y="3827185"/>
            <a:ext cx="6019800" cy="923330"/>
          </a:xfrm>
          <a:prstGeom prst="rect">
            <a:avLst/>
          </a:prstGeom>
          <a:noFill/>
        </p:spPr>
        <p:txBody>
          <a:bodyPr wrap="square" rtlCol="0">
            <a:spAutoFit/>
          </a:bodyPr>
          <a:lstStyle/>
          <a:p>
            <a:r>
              <a:rPr lang="en-US" i="1" u="sng" dirty="0" smtClean="0"/>
              <a:t>Trunk</a:t>
            </a:r>
            <a:r>
              <a:rPr lang="en-US" i="1" dirty="0" smtClean="0"/>
              <a:t>: Lower</a:t>
            </a:r>
          </a:p>
          <a:p>
            <a:r>
              <a:rPr lang="en-US" i="1" u="sng" dirty="0" smtClean="0"/>
              <a:t>Nerve root</a:t>
            </a:r>
            <a:r>
              <a:rPr lang="en-US" i="1" dirty="0" smtClean="0"/>
              <a:t>: C8-T1</a:t>
            </a:r>
          </a:p>
          <a:p>
            <a:r>
              <a:rPr lang="en-US" i="1" u="sng" dirty="0" smtClean="0"/>
              <a:t>Nerve</a:t>
            </a:r>
            <a:r>
              <a:rPr lang="en-US" i="1" dirty="0" smtClean="0"/>
              <a:t>: Ulnar</a:t>
            </a:r>
            <a:endParaRPr lang="en-US" i="1" u="sng" dirty="0"/>
          </a:p>
        </p:txBody>
      </p:sp>
      <p:sp>
        <p:nvSpPr>
          <p:cNvPr id="11" name="Rectangle 10"/>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80803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0" y="1871061"/>
            <a:ext cx="6019800" cy="369332"/>
          </a:xfrm>
          <a:prstGeom prst="rect">
            <a:avLst/>
          </a:prstGeom>
          <a:noFill/>
        </p:spPr>
        <p:txBody>
          <a:bodyPr wrap="square" rtlCol="0">
            <a:spAutoFit/>
          </a:bodyPr>
          <a:lstStyle/>
          <a:p>
            <a:r>
              <a:rPr lang="en-US" b="1" dirty="0" smtClean="0"/>
              <a:t>What is current?</a:t>
            </a:r>
            <a:endParaRPr lang="en-US" b="1" dirty="0"/>
          </a:p>
        </p:txBody>
      </p:sp>
      <p:sp>
        <p:nvSpPr>
          <p:cNvPr id="13" name="TextBox 12"/>
          <p:cNvSpPr txBox="1"/>
          <p:nvPr/>
        </p:nvSpPr>
        <p:spPr>
          <a:xfrm>
            <a:off x="2286000" y="2743200"/>
            <a:ext cx="6019800" cy="923330"/>
          </a:xfrm>
          <a:prstGeom prst="rect">
            <a:avLst/>
          </a:prstGeom>
          <a:noFill/>
        </p:spPr>
        <p:txBody>
          <a:bodyPr wrap="square" rtlCol="0">
            <a:spAutoFit/>
          </a:bodyPr>
          <a:lstStyle/>
          <a:p>
            <a:r>
              <a:rPr lang="en-US" i="1" dirty="0"/>
              <a:t>Current is the flow of electrically charged particles. The SI unit for current is the ampere, and current is denoted by the symbol, </a:t>
            </a:r>
            <a:r>
              <a:rPr lang="en-US" i="1" dirty="0" smtClean="0"/>
              <a:t>I. </a:t>
            </a:r>
            <a:endParaRPr lang="en-US" dirty="0"/>
          </a:p>
        </p:txBody>
      </p:sp>
      <p:sp>
        <p:nvSpPr>
          <p:cNvPr id="10" name="Title 1"/>
          <p:cNvSpPr>
            <a:spLocks noGrp="1"/>
          </p:cNvSpPr>
          <p:nvPr>
            <p:ph type="title"/>
          </p:nvPr>
        </p:nvSpPr>
        <p:spPr>
          <a:xfrm>
            <a:off x="671945" y="1363884"/>
            <a:ext cx="8014855" cy="53754"/>
          </a:xfrm>
        </p:spPr>
        <p:txBody>
          <a:bodyPr>
            <a:normAutofit fontScale="90000"/>
          </a:bodyPr>
          <a:lstStyle/>
          <a:p>
            <a:r>
              <a:rPr lang="en-US" dirty="0" smtClean="0"/>
              <a:t>Basic Concepts</a:t>
            </a:r>
            <a:endParaRPr lang="en-US" dirty="0"/>
          </a:p>
        </p:txBody>
      </p:sp>
      <p:sp>
        <p:nvSpPr>
          <p:cNvPr id="7" name="Rectangle 6"/>
          <p:cNvSpPr/>
          <p:nvPr/>
        </p:nvSpPr>
        <p:spPr>
          <a:xfrm>
            <a:off x="152400" y="914400"/>
            <a:ext cx="1371600" cy="304800"/>
          </a:xfrm>
          <a:prstGeom prst="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76176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Normal anatomy</a:t>
            </a:r>
            <a:endParaRPr lang="en-US" dirty="0"/>
          </a:p>
        </p:txBody>
      </p:sp>
      <p:sp>
        <p:nvSpPr>
          <p:cNvPr id="5" name="TextBox 4"/>
          <p:cNvSpPr txBox="1"/>
          <p:nvPr/>
        </p:nvSpPr>
        <p:spPr>
          <a:xfrm>
            <a:off x="2438400" y="1417638"/>
            <a:ext cx="5867400" cy="369332"/>
          </a:xfrm>
          <a:prstGeom prst="rect">
            <a:avLst/>
          </a:prstGeom>
          <a:noFill/>
        </p:spPr>
        <p:txBody>
          <a:bodyPr wrap="square" rtlCol="0">
            <a:spAutoFit/>
          </a:bodyPr>
          <a:lstStyle/>
          <a:p>
            <a:r>
              <a:rPr lang="en-US" b="1" u="sng" dirty="0" smtClean="0"/>
              <a:t>Brachial Plexus</a:t>
            </a:r>
          </a:p>
        </p:txBody>
      </p:sp>
      <p:pic>
        <p:nvPicPr>
          <p:cNvPr id="1028" name="Picture 4" descr="Image result for brachial plex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786970"/>
            <a:ext cx="6096000" cy="457200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1676400" y="6581001"/>
            <a:ext cx="7924800" cy="276999"/>
          </a:xfrm>
          <a:prstGeom prst="rect">
            <a:avLst/>
          </a:prstGeom>
          <a:noFill/>
        </p:spPr>
        <p:txBody>
          <a:bodyPr wrap="square" rtlCol="0">
            <a:spAutoFit/>
          </a:bodyPr>
          <a:lstStyle/>
          <a:p>
            <a:r>
              <a:rPr lang="en-US" sz="1200" dirty="0" smtClean="0"/>
              <a:t>Public domain image </a:t>
            </a:r>
            <a:r>
              <a:rPr lang="en-US" sz="1200" dirty="0"/>
              <a:t>from https://commons.wikimedia.org/wiki/File:Brachial_plexus.jpg   </a:t>
            </a:r>
          </a:p>
        </p:txBody>
      </p:sp>
      <p:sp>
        <p:nvSpPr>
          <p:cNvPr id="7" name="Rectangle 6"/>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030227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anatomy</a:t>
            </a:r>
            <a:endParaRPr lang="en-US" dirty="0"/>
          </a:p>
        </p:txBody>
      </p:sp>
      <p:sp>
        <p:nvSpPr>
          <p:cNvPr id="6" name="TextBox 5"/>
          <p:cNvSpPr txBox="1"/>
          <p:nvPr/>
        </p:nvSpPr>
        <p:spPr>
          <a:xfrm>
            <a:off x="2438400" y="1417638"/>
            <a:ext cx="5867400" cy="646331"/>
          </a:xfrm>
          <a:prstGeom prst="rect">
            <a:avLst/>
          </a:prstGeom>
          <a:noFill/>
        </p:spPr>
        <p:txBody>
          <a:bodyPr wrap="square" rtlCol="0">
            <a:spAutoFit/>
          </a:bodyPr>
          <a:lstStyle/>
          <a:p>
            <a:r>
              <a:rPr lang="en-US" b="1" u="sng" dirty="0" smtClean="0"/>
              <a:t>What are the nerve and nerve root innervations of the following LOWER extremity muscles?</a:t>
            </a:r>
          </a:p>
        </p:txBody>
      </p:sp>
      <p:sp>
        <p:nvSpPr>
          <p:cNvPr id="7" name="TextBox 6"/>
          <p:cNvSpPr txBox="1"/>
          <p:nvPr/>
        </p:nvSpPr>
        <p:spPr>
          <a:xfrm>
            <a:off x="2438400" y="2165191"/>
            <a:ext cx="5867400" cy="369332"/>
          </a:xfrm>
          <a:prstGeom prst="rect">
            <a:avLst/>
          </a:prstGeom>
          <a:noFill/>
        </p:spPr>
        <p:txBody>
          <a:bodyPr wrap="square" rtlCol="0">
            <a:spAutoFit/>
          </a:bodyPr>
          <a:lstStyle/>
          <a:p>
            <a:r>
              <a:rPr lang="en-US" b="1" dirty="0" smtClean="0"/>
              <a:t>Iliopsoas</a:t>
            </a:r>
          </a:p>
        </p:txBody>
      </p:sp>
      <p:sp>
        <p:nvSpPr>
          <p:cNvPr id="8" name="TextBox 7"/>
          <p:cNvSpPr txBox="1"/>
          <p:nvPr/>
        </p:nvSpPr>
        <p:spPr>
          <a:xfrm>
            <a:off x="2438400" y="2534523"/>
            <a:ext cx="6019800" cy="646331"/>
          </a:xfrm>
          <a:prstGeom prst="rect">
            <a:avLst/>
          </a:prstGeom>
          <a:noFill/>
        </p:spPr>
        <p:txBody>
          <a:bodyPr wrap="square" rtlCol="0">
            <a:spAutoFit/>
          </a:bodyPr>
          <a:lstStyle/>
          <a:p>
            <a:r>
              <a:rPr lang="en-US" i="1" u="sng" dirty="0" smtClean="0"/>
              <a:t>Nerve root</a:t>
            </a:r>
            <a:r>
              <a:rPr lang="en-US" i="1" dirty="0" smtClean="0"/>
              <a:t>: L2-L3</a:t>
            </a:r>
            <a:endParaRPr lang="en-US" i="1" u="sng" dirty="0" smtClean="0"/>
          </a:p>
          <a:p>
            <a:r>
              <a:rPr lang="en-US" i="1" u="sng" dirty="0" smtClean="0"/>
              <a:t>Nerve</a:t>
            </a:r>
            <a:r>
              <a:rPr lang="en-US" i="1" dirty="0" smtClean="0"/>
              <a:t>: Femoral</a:t>
            </a:r>
            <a:endParaRPr lang="en-US" i="1" u="sng" dirty="0"/>
          </a:p>
        </p:txBody>
      </p:sp>
      <p:sp>
        <p:nvSpPr>
          <p:cNvPr id="9" name="TextBox 8"/>
          <p:cNvSpPr txBox="1"/>
          <p:nvPr/>
        </p:nvSpPr>
        <p:spPr>
          <a:xfrm>
            <a:off x="2438400" y="3457853"/>
            <a:ext cx="5867400" cy="369332"/>
          </a:xfrm>
          <a:prstGeom prst="rect">
            <a:avLst/>
          </a:prstGeom>
          <a:noFill/>
        </p:spPr>
        <p:txBody>
          <a:bodyPr wrap="square" rtlCol="0">
            <a:spAutoFit/>
          </a:bodyPr>
          <a:lstStyle/>
          <a:p>
            <a:r>
              <a:rPr lang="en-US" b="1" dirty="0" smtClean="0"/>
              <a:t>Vastus lateralis</a:t>
            </a:r>
          </a:p>
        </p:txBody>
      </p:sp>
      <p:sp>
        <p:nvSpPr>
          <p:cNvPr id="10" name="TextBox 9"/>
          <p:cNvSpPr txBox="1"/>
          <p:nvPr/>
        </p:nvSpPr>
        <p:spPr>
          <a:xfrm>
            <a:off x="2438400" y="3827185"/>
            <a:ext cx="6019800" cy="646331"/>
          </a:xfrm>
          <a:prstGeom prst="rect">
            <a:avLst/>
          </a:prstGeom>
          <a:noFill/>
        </p:spPr>
        <p:txBody>
          <a:bodyPr wrap="square" rtlCol="0">
            <a:spAutoFit/>
          </a:bodyPr>
          <a:lstStyle/>
          <a:p>
            <a:r>
              <a:rPr lang="en-US" i="1" u="sng" dirty="0" smtClean="0"/>
              <a:t>Nerve root</a:t>
            </a:r>
            <a:r>
              <a:rPr lang="en-US" i="1" dirty="0" smtClean="0"/>
              <a:t>: L2-L3-L4</a:t>
            </a:r>
            <a:endParaRPr lang="en-US" i="1" u="sng" dirty="0" smtClean="0"/>
          </a:p>
          <a:p>
            <a:r>
              <a:rPr lang="en-US" i="1" u="sng" dirty="0" smtClean="0"/>
              <a:t>Nerve</a:t>
            </a:r>
            <a:r>
              <a:rPr lang="en-US" i="1" dirty="0" smtClean="0"/>
              <a:t>:</a:t>
            </a:r>
            <a:r>
              <a:rPr lang="en-US" i="1" dirty="0"/>
              <a:t> </a:t>
            </a:r>
            <a:r>
              <a:rPr lang="en-US" i="1" dirty="0" smtClean="0"/>
              <a:t>Femoral</a:t>
            </a:r>
            <a:endParaRPr lang="en-US" i="1" u="sng" dirty="0"/>
          </a:p>
        </p:txBody>
      </p:sp>
      <p:sp>
        <p:nvSpPr>
          <p:cNvPr id="11" name="TextBox 10"/>
          <p:cNvSpPr txBox="1"/>
          <p:nvPr/>
        </p:nvSpPr>
        <p:spPr>
          <a:xfrm>
            <a:off x="2438400" y="4744323"/>
            <a:ext cx="5867400" cy="369332"/>
          </a:xfrm>
          <a:prstGeom prst="rect">
            <a:avLst/>
          </a:prstGeom>
          <a:noFill/>
        </p:spPr>
        <p:txBody>
          <a:bodyPr wrap="square" rtlCol="0">
            <a:spAutoFit/>
          </a:bodyPr>
          <a:lstStyle/>
          <a:p>
            <a:r>
              <a:rPr lang="en-US" b="1" dirty="0" smtClean="0"/>
              <a:t>Vastus medialis</a:t>
            </a:r>
          </a:p>
        </p:txBody>
      </p:sp>
      <p:sp>
        <p:nvSpPr>
          <p:cNvPr id="12" name="TextBox 11"/>
          <p:cNvSpPr txBox="1"/>
          <p:nvPr/>
        </p:nvSpPr>
        <p:spPr>
          <a:xfrm>
            <a:off x="2438400" y="5113655"/>
            <a:ext cx="6019800" cy="646331"/>
          </a:xfrm>
          <a:prstGeom prst="rect">
            <a:avLst/>
          </a:prstGeom>
          <a:noFill/>
        </p:spPr>
        <p:txBody>
          <a:bodyPr wrap="square" rtlCol="0">
            <a:spAutoFit/>
          </a:bodyPr>
          <a:lstStyle/>
          <a:p>
            <a:r>
              <a:rPr lang="en-US" i="1" u="sng" dirty="0" smtClean="0"/>
              <a:t>Nerve root</a:t>
            </a:r>
            <a:r>
              <a:rPr lang="en-US" i="1" dirty="0" smtClean="0"/>
              <a:t>: L2-L3-</a:t>
            </a:r>
            <a:r>
              <a:rPr lang="en-US" i="1" u="sng" dirty="0" smtClean="0"/>
              <a:t>L4</a:t>
            </a:r>
          </a:p>
          <a:p>
            <a:r>
              <a:rPr lang="en-US" i="1" u="sng" dirty="0" smtClean="0"/>
              <a:t>Nerve</a:t>
            </a:r>
            <a:r>
              <a:rPr lang="en-US" i="1" dirty="0" smtClean="0"/>
              <a:t>: Femoral</a:t>
            </a:r>
            <a:endParaRPr lang="en-US" i="1" u="sng" dirty="0"/>
          </a:p>
        </p:txBody>
      </p:sp>
      <p:sp>
        <p:nvSpPr>
          <p:cNvPr id="13" name="Rectangle 12"/>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11740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anatomy</a:t>
            </a:r>
            <a:endParaRPr lang="en-US" dirty="0"/>
          </a:p>
        </p:txBody>
      </p:sp>
      <p:sp>
        <p:nvSpPr>
          <p:cNvPr id="6" name="TextBox 5"/>
          <p:cNvSpPr txBox="1"/>
          <p:nvPr/>
        </p:nvSpPr>
        <p:spPr>
          <a:xfrm>
            <a:off x="2438400" y="1417638"/>
            <a:ext cx="5867400" cy="646331"/>
          </a:xfrm>
          <a:prstGeom prst="rect">
            <a:avLst/>
          </a:prstGeom>
          <a:noFill/>
        </p:spPr>
        <p:txBody>
          <a:bodyPr wrap="square" rtlCol="0">
            <a:spAutoFit/>
          </a:bodyPr>
          <a:lstStyle/>
          <a:p>
            <a:r>
              <a:rPr lang="en-US" b="1" u="sng" dirty="0" smtClean="0"/>
              <a:t>What are the nerve and nerve root innervations of the following lower extremity muscles?</a:t>
            </a:r>
          </a:p>
        </p:txBody>
      </p:sp>
      <p:sp>
        <p:nvSpPr>
          <p:cNvPr id="7" name="TextBox 6"/>
          <p:cNvSpPr txBox="1"/>
          <p:nvPr/>
        </p:nvSpPr>
        <p:spPr>
          <a:xfrm>
            <a:off x="2438400" y="2165191"/>
            <a:ext cx="5867400" cy="369332"/>
          </a:xfrm>
          <a:prstGeom prst="rect">
            <a:avLst/>
          </a:prstGeom>
          <a:noFill/>
        </p:spPr>
        <p:txBody>
          <a:bodyPr wrap="square" rtlCol="0">
            <a:spAutoFit/>
          </a:bodyPr>
          <a:lstStyle/>
          <a:p>
            <a:r>
              <a:rPr lang="en-US" b="1" dirty="0" smtClean="0"/>
              <a:t>Adductor longus</a:t>
            </a:r>
          </a:p>
        </p:txBody>
      </p:sp>
      <p:sp>
        <p:nvSpPr>
          <p:cNvPr id="8" name="TextBox 7"/>
          <p:cNvSpPr txBox="1"/>
          <p:nvPr/>
        </p:nvSpPr>
        <p:spPr>
          <a:xfrm>
            <a:off x="2438400" y="2534523"/>
            <a:ext cx="6019800" cy="646331"/>
          </a:xfrm>
          <a:prstGeom prst="rect">
            <a:avLst/>
          </a:prstGeom>
          <a:noFill/>
        </p:spPr>
        <p:txBody>
          <a:bodyPr wrap="square" rtlCol="0">
            <a:spAutoFit/>
          </a:bodyPr>
          <a:lstStyle/>
          <a:p>
            <a:r>
              <a:rPr lang="en-US" i="1" u="sng" dirty="0" smtClean="0"/>
              <a:t>Nerve root</a:t>
            </a:r>
            <a:r>
              <a:rPr lang="en-US" i="1" dirty="0" smtClean="0"/>
              <a:t>: L2-</a:t>
            </a:r>
            <a:r>
              <a:rPr lang="en-US" i="1" u="sng" dirty="0" smtClean="0"/>
              <a:t>L3-L4</a:t>
            </a:r>
          </a:p>
          <a:p>
            <a:r>
              <a:rPr lang="en-US" i="1" u="sng" dirty="0" smtClean="0"/>
              <a:t>Nerve</a:t>
            </a:r>
            <a:r>
              <a:rPr lang="en-US" i="1" dirty="0" smtClean="0"/>
              <a:t>: Obturator</a:t>
            </a:r>
            <a:endParaRPr lang="en-US" i="1" u="sng" dirty="0"/>
          </a:p>
        </p:txBody>
      </p:sp>
      <p:sp>
        <p:nvSpPr>
          <p:cNvPr id="9" name="TextBox 8"/>
          <p:cNvSpPr txBox="1"/>
          <p:nvPr/>
        </p:nvSpPr>
        <p:spPr>
          <a:xfrm>
            <a:off x="2438400" y="3457853"/>
            <a:ext cx="5867400" cy="369332"/>
          </a:xfrm>
          <a:prstGeom prst="rect">
            <a:avLst/>
          </a:prstGeom>
          <a:noFill/>
        </p:spPr>
        <p:txBody>
          <a:bodyPr wrap="square" rtlCol="0">
            <a:spAutoFit/>
          </a:bodyPr>
          <a:lstStyle/>
          <a:p>
            <a:r>
              <a:rPr lang="en-US" b="1" dirty="0" smtClean="0"/>
              <a:t>Gluteus medius</a:t>
            </a:r>
          </a:p>
        </p:txBody>
      </p:sp>
      <p:sp>
        <p:nvSpPr>
          <p:cNvPr id="10" name="TextBox 9"/>
          <p:cNvSpPr txBox="1"/>
          <p:nvPr/>
        </p:nvSpPr>
        <p:spPr>
          <a:xfrm>
            <a:off x="2438400" y="3827185"/>
            <a:ext cx="6019800" cy="646331"/>
          </a:xfrm>
          <a:prstGeom prst="rect">
            <a:avLst/>
          </a:prstGeom>
          <a:noFill/>
        </p:spPr>
        <p:txBody>
          <a:bodyPr wrap="square" rtlCol="0">
            <a:spAutoFit/>
          </a:bodyPr>
          <a:lstStyle/>
          <a:p>
            <a:r>
              <a:rPr lang="en-US" i="1" u="sng" dirty="0" smtClean="0"/>
              <a:t>Nerve root</a:t>
            </a:r>
            <a:r>
              <a:rPr lang="en-US" i="1" dirty="0" smtClean="0"/>
              <a:t>: L4-</a:t>
            </a:r>
            <a:r>
              <a:rPr lang="en-US" i="1" u="sng" dirty="0" smtClean="0"/>
              <a:t>L5</a:t>
            </a:r>
            <a:r>
              <a:rPr lang="en-US" i="1" dirty="0" smtClean="0"/>
              <a:t>-S1</a:t>
            </a:r>
            <a:endParaRPr lang="en-US" i="1" u="sng" dirty="0" smtClean="0"/>
          </a:p>
          <a:p>
            <a:r>
              <a:rPr lang="en-US" i="1" u="sng" dirty="0" smtClean="0"/>
              <a:t>Nerve</a:t>
            </a:r>
            <a:r>
              <a:rPr lang="en-US" i="1" dirty="0" smtClean="0"/>
              <a:t>: Superior gluteal</a:t>
            </a:r>
            <a:endParaRPr lang="en-US" i="1" u="sng" dirty="0"/>
          </a:p>
        </p:txBody>
      </p:sp>
      <p:sp>
        <p:nvSpPr>
          <p:cNvPr id="11" name="TextBox 10"/>
          <p:cNvSpPr txBox="1"/>
          <p:nvPr/>
        </p:nvSpPr>
        <p:spPr>
          <a:xfrm>
            <a:off x="2438400" y="4744323"/>
            <a:ext cx="5867400" cy="369332"/>
          </a:xfrm>
          <a:prstGeom prst="rect">
            <a:avLst/>
          </a:prstGeom>
          <a:noFill/>
        </p:spPr>
        <p:txBody>
          <a:bodyPr wrap="square" rtlCol="0">
            <a:spAutoFit/>
          </a:bodyPr>
          <a:lstStyle/>
          <a:p>
            <a:r>
              <a:rPr lang="en-US" b="1" dirty="0" smtClean="0"/>
              <a:t>Gluteus maximus</a:t>
            </a:r>
          </a:p>
        </p:txBody>
      </p:sp>
      <p:sp>
        <p:nvSpPr>
          <p:cNvPr id="12" name="TextBox 11"/>
          <p:cNvSpPr txBox="1"/>
          <p:nvPr/>
        </p:nvSpPr>
        <p:spPr>
          <a:xfrm>
            <a:off x="2438400" y="5113655"/>
            <a:ext cx="6019800" cy="646331"/>
          </a:xfrm>
          <a:prstGeom prst="rect">
            <a:avLst/>
          </a:prstGeom>
          <a:noFill/>
        </p:spPr>
        <p:txBody>
          <a:bodyPr wrap="square" rtlCol="0">
            <a:spAutoFit/>
          </a:bodyPr>
          <a:lstStyle/>
          <a:p>
            <a:r>
              <a:rPr lang="en-US" i="1" u="sng" dirty="0" smtClean="0"/>
              <a:t>Nerve root</a:t>
            </a:r>
            <a:r>
              <a:rPr lang="en-US" i="1" dirty="0" smtClean="0"/>
              <a:t>: L5-</a:t>
            </a:r>
            <a:r>
              <a:rPr lang="en-US" i="1" u="sng" dirty="0" smtClean="0"/>
              <a:t>S1</a:t>
            </a:r>
            <a:r>
              <a:rPr lang="en-US" i="1" dirty="0" smtClean="0"/>
              <a:t>-S2</a:t>
            </a:r>
            <a:endParaRPr lang="en-US" i="1" u="sng" dirty="0" smtClean="0"/>
          </a:p>
          <a:p>
            <a:r>
              <a:rPr lang="en-US" i="1" u="sng" dirty="0" smtClean="0"/>
              <a:t>Nerve</a:t>
            </a:r>
            <a:r>
              <a:rPr lang="en-US" i="1" dirty="0" smtClean="0"/>
              <a:t>: Inferior gluteal</a:t>
            </a:r>
            <a:endParaRPr lang="en-US" i="1" u="sng" dirty="0"/>
          </a:p>
        </p:txBody>
      </p:sp>
      <p:sp>
        <p:nvSpPr>
          <p:cNvPr id="13" name="Rectangle 12"/>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45138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anatomy</a:t>
            </a:r>
            <a:endParaRPr lang="en-US" dirty="0"/>
          </a:p>
        </p:txBody>
      </p:sp>
      <p:sp>
        <p:nvSpPr>
          <p:cNvPr id="6" name="TextBox 5"/>
          <p:cNvSpPr txBox="1"/>
          <p:nvPr/>
        </p:nvSpPr>
        <p:spPr>
          <a:xfrm>
            <a:off x="2438400" y="1417638"/>
            <a:ext cx="5867400" cy="646331"/>
          </a:xfrm>
          <a:prstGeom prst="rect">
            <a:avLst/>
          </a:prstGeom>
          <a:noFill/>
        </p:spPr>
        <p:txBody>
          <a:bodyPr wrap="square" rtlCol="0">
            <a:spAutoFit/>
          </a:bodyPr>
          <a:lstStyle/>
          <a:p>
            <a:r>
              <a:rPr lang="en-US" b="1" u="sng" dirty="0" smtClean="0"/>
              <a:t>What are the nerve and nerve root innervations of the following lower extremity muscles?</a:t>
            </a:r>
          </a:p>
        </p:txBody>
      </p:sp>
      <p:sp>
        <p:nvSpPr>
          <p:cNvPr id="7" name="TextBox 6"/>
          <p:cNvSpPr txBox="1"/>
          <p:nvPr/>
        </p:nvSpPr>
        <p:spPr>
          <a:xfrm>
            <a:off x="2438400" y="2165191"/>
            <a:ext cx="5867400" cy="369332"/>
          </a:xfrm>
          <a:prstGeom prst="rect">
            <a:avLst/>
          </a:prstGeom>
          <a:noFill/>
        </p:spPr>
        <p:txBody>
          <a:bodyPr wrap="square" rtlCol="0">
            <a:spAutoFit/>
          </a:bodyPr>
          <a:lstStyle/>
          <a:p>
            <a:r>
              <a:rPr lang="en-US" b="1" dirty="0" smtClean="0"/>
              <a:t>Anterior tibialis</a:t>
            </a:r>
          </a:p>
        </p:txBody>
      </p:sp>
      <p:sp>
        <p:nvSpPr>
          <p:cNvPr id="8" name="TextBox 7"/>
          <p:cNvSpPr txBox="1"/>
          <p:nvPr/>
        </p:nvSpPr>
        <p:spPr>
          <a:xfrm>
            <a:off x="2438400" y="2534523"/>
            <a:ext cx="6019800" cy="646331"/>
          </a:xfrm>
          <a:prstGeom prst="rect">
            <a:avLst/>
          </a:prstGeom>
          <a:noFill/>
        </p:spPr>
        <p:txBody>
          <a:bodyPr wrap="square" rtlCol="0">
            <a:spAutoFit/>
          </a:bodyPr>
          <a:lstStyle/>
          <a:p>
            <a:r>
              <a:rPr lang="en-US" i="1" u="sng" dirty="0" smtClean="0"/>
              <a:t>Nerve root</a:t>
            </a:r>
            <a:r>
              <a:rPr lang="en-US" i="1" dirty="0" smtClean="0"/>
              <a:t>: L4-</a:t>
            </a:r>
            <a:r>
              <a:rPr lang="en-US" i="1" u="sng" dirty="0" smtClean="0"/>
              <a:t>L5</a:t>
            </a:r>
          </a:p>
          <a:p>
            <a:r>
              <a:rPr lang="en-US" i="1" u="sng" dirty="0" smtClean="0"/>
              <a:t>Nerve</a:t>
            </a:r>
            <a:r>
              <a:rPr lang="en-US" i="1" dirty="0" smtClean="0"/>
              <a:t>: Deep peroneal</a:t>
            </a:r>
            <a:endParaRPr lang="en-US" i="1" u="sng" dirty="0"/>
          </a:p>
        </p:txBody>
      </p:sp>
      <p:sp>
        <p:nvSpPr>
          <p:cNvPr id="9" name="TextBox 8"/>
          <p:cNvSpPr txBox="1"/>
          <p:nvPr/>
        </p:nvSpPr>
        <p:spPr>
          <a:xfrm>
            <a:off x="2438400" y="3457853"/>
            <a:ext cx="5867400" cy="369332"/>
          </a:xfrm>
          <a:prstGeom prst="rect">
            <a:avLst/>
          </a:prstGeom>
          <a:noFill/>
        </p:spPr>
        <p:txBody>
          <a:bodyPr wrap="square" rtlCol="0">
            <a:spAutoFit/>
          </a:bodyPr>
          <a:lstStyle/>
          <a:p>
            <a:r>
              <a:rPr lang="en-US" b="1" dirty="0" smtClean="0"/>
              <a:t>Extensor digitorum longus</a:t>
            </a:r>
          </a:p>
        </p:txBody>
      </p:sp>
      <p:sp>
        <p:nvSpPr>
          <p:cNvPr id="10" name="TextBox 9"/>
          <p:cNvSpPr txBox="1"/>
          <p:nvPr/>
        </p:nvSpPr>
        <p:spPr>
          <a:xfrm>
            <a:off x="2438400" y="3827185"/>
            <a:ext cx="6019800" cy="646331"/>
          </a:xfrm>
          <a:prstGeom prst="rect">
            <a:avLst/>
          </a:prstGeom>
          <a:noFill/>
        </p:spPr>
        <p:txBody>
          <a:bodyPr wrap="square" rtlCol="0">
            <a:spAutoFit/>
          </a:bodyPr>
          <a:lstStyle/>
          <a:p>
            <a:r>
              <a:rPr lang="en-US" i="1" u="sng" dirty="0" smtClean="0"/>
              <a:t>Nerve root</a:t>
            </a:r>
            <a:r>
              <a:rPr lang="en-US" i="1" dirty="0" smtClean="0"/>
              <a:t>: </a:t>
            </a:r>
            <a:r>
              <a:rPr lang="en-US" i="1" u="sng" dirty="0" smtClean="0"/>
              <a:t>L5</a:t>
            </a:r>
            <a:r>
              <a:rPr lang="en-US" i="1" dirty="0" smtClean="0"/>
              <a:t>-S1</a:t>
            </a:r>
            <a:endParaRPr lang="en-US" i="1" u="sng" dirty="0" smtClean="0"/>
          </a:p>
          <a:p>
            <a:r>
              <a:rPr lang="en-US" i="1" u="sng" dirty="0" smtClean="0"/>
              <a:t>Nerve</a:t>
            </a:r>
            <a:r>
              <a:rPr lang="en-US" i="1" dirty="0" smtClean="0"/>
              <a:t>: Deep peroneal</a:t>
            </a:r>
            <a:endParaRPr lang="en-US" i="1" u="sng" dirty="0"/>
          </a:p>
        </p:txBody>
      </p:sp>
      <p:sp>
        <p:nvSpPr>
          <p:cNvPr id="11" name="TextBox 10"/>
          <p:cNvSpPr txBox="1"/>
          <p:nvPr/>
        </p:nvSpPr>
        <p:spPr>
          <a:xfrm>
            <a:off x="2438400" y="4744323"/>
            <a:ext cx="5867400" cy="369332"/>
          </a:xfrm>
          <a:prstGeom prst="rect">
            <a:avLst/>
          </a:prstGeom>
          <a:noFill/>
        </p:spPr>
        <p:txBody>
          <a:bodyPr wrap="square" rtlCol="0">
            <a:spAutoFit/>
          </a:bodyPr>
          <a:lstStyle/>
          <a:p>
            <a:r>
              <a:rPr lang="en-US" b="1" dirty="0" smtClean="0"/>
              <a:t>Extensor digitorum brevis</a:t>
            </a:r>
          </a:p>
        </p:txBody>
      </p:sp>
      <p:sp>
        <p:nvSpPr>
          <p:cNvPr id="12" name="TextBox 11"/>
          <p:cNvSpPr txBox="1"/>
          <p:nvPr/>
        </p:nvSpPr>
        <p:spPr>
          <a:xfrm>
            <a:off x="2438400" y="5113655"/>
            <a:ext cx="6019800" cy="646331"/>
          </a:xfrm>
          <a:prstGeom prst="rect">
            <a:avLst/>
          </a:prstGeom>
          <a:noFill/>
        </p:spPr>
        <p:txBody>
          <a:bodyPr wrap="square" rtlCol="0">
            <a:spAutoFit/>
          </a:bodyPr>
          <a:lstStyle/>
          <a:p>
            <a:r>
              <a:rPr lang="en-US" i="1" u="sng" dirty="0" smtClean="0"/>
              <a:t>Nerve root</a:t>
            </a:r>
            <a:r>
              <a:rPr lang="en-US" i="1" dirty="0" smtClean="0"/>
              <a:t>: L5-S1</a:t>
            </a:r>
            <a:endParaRPr lang="en-US" i="1" u="sng" dirty="0" smtClean="0"/>
          </a:p>
          <a:p>
            <a:r>
              <a:rPr lang="en-US" i="1" u="sng" dirty="0" smtClean="0"/>
              <a:t>Nerve</a:t>
            </a:r>
            <a:r>
              <a:rPr lang="en-US" i="1" dirty="0" smtClean="0"/>
              <a:t>: Deep peroneal</a:t>
            </a:r>
            <a:endParaRPr lang="en-US" i="1" u="sng" dirty="0"/>
          </a:p>
        </p:txBody>
      </p:sp>
      <p:sp>
        <p:nvSpPr>
          <p:cNvPr id="13" name="Rectangle 12"/>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62589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anatomy</a:t>
            </a:r>
            <a:endParaRPr lang="en-US" dirty="0"/>
          </a:p>
        </p:txBody>
      </p:sp>
      <p:sp>
        <p:nvSpPr>
          <p:cNvPr id="6" name="TextBox 5"/>
          <p:cNvSpPr txBox="1"/>
          <p:nvPr/>
        </p:nvSpPr>
        <p:spPr>
          <a:xfrm>
            <a:off x="2438400" y="1417638"/>
            <a:ext cx="5867400" cy="646331"/>
          </a:xfrm>
          <a:prstGeom prst="rect">
            <a:avLst/>
          </a:prstGeom>
          <a:noFill/>
        </p:spPr>
        <p:txBody>
          <a:bodyPr wrap="square" rtlCol="0">
            <a:spAutoFit/>
          </a:bodyPr>
          <a:lstStyle/>
          <a:p>
            <a:r>
              <a:rPr lang="en-US" b="1" u="sng" dirty="0" smtClean="0"/>
              <a:t>What are the nerve and nerve root innervations of the following lower extremity muscles?</a:t>
            </a:r>
          </a:p>
        </p:txBody>
      </p:sp>
      <p:sp>
        <p:nvSpPr>
          <p:cNvPr id="7" name="TextBox 6"/>
          <p:cNvSpPr txBox="1"/>
          <p:nvPr/>
        </p:nvSpPr>
        <p:spPr>
          <a:xfrm>
            <a:off x="2438400" y="2165191"/>
            <a:ext cx="6019800" cy="369332"/>
          </a:xfrm>
          <a:prstGeom prst="rect">
            <a:avLst/>
          </a:prstGeom>
          <a:noFill/>
        </p:spPr>
        <p:txBody>
          <a:bodyPr wrap="square" rtlCol="0">
            <a:spAutoFit/>
          </a:bodyPr>
          <a:lstStyle/>
          <a:p>
            <a:r>
              <a:rPr lang="en-US" b="1" dirty="0" smtClean="0"/>
              <a:t>Internal hamstrings (semimembranosus and semitendinosus)</a:t>
            </a:r>
          </a:p>
        </p:txBody>
      </p:sp>
      <p:sp>
        <p:nvSpPr>
          <p:cNvPr id="8" name="TextBox 7"/>
          <p:cNvSpPr txBox="1"/>
          <p:nvPr/>
        </p:nvSpPr>
        <p:spPr>
          <a:xfrm>
            <a:off x="2438400" y="2534523"/>
            <a:ext cx="6019800" cy="646331"/>
          </a:xfrm>
          <a:prstGeom prst="rect">
            <a:avLst/>
          </a:prstGeom>
          <a:noFill/>
        </p:spPr>
        <p:txBody>
          <a:bodyPr wrap="square" rtlCol="0">
            <a:spAutoFit/>
          </a:bodyPr>
          <a:lstStyle/>
          <a:p>
            <a:r>
              <a:rPr lang="en-US" i="1" u="sng" dirty="0" smtClean="0"/>
              <a:t>Nerve root</a:t>
            </a:r>
            <a:r>
              <a:rPr lang="en-US" i="1" dirty="0" smtClean="0"/>
              <a:t>: L4-</a:t>
            </a:r>
            <a:r>
              <a:rPr lang="en-US" i="1" u="sng" dirty="0" smtClean="0"/>
              <a:t>L5</a:t>
            </a:r>
            <a:r>
              <a:rPr lang="en-US" i="1" dirty="0" smtClean="0"/>
              <a:t>-S1</a:t>
            </a:r>
            <a:endParaRPr lang="en-US" i="1" u="sng" dirty="0" smtClean="0"/>
          </a:p>
          <a:p>
            <a:r>
              <a:rPr lang="en-US" i="1" u="sng" dirty="0" smtClean="0"/>
              <a:t>Nerve</a:t>
            </a:r>
            <a:r>
              <a:rPr lang="en-US" i="1" dirty="0" smtClean="0"/>
              <a:t>: Sciatic (tibial component)</a:t>
            </a:r>
            <a:endParaRPr lang="en-US" i="1" u="sng" dirty="0"/>
          </a:p>
        </p:txBody>
      </p:sp>
      <p:sp>
        <p:nvSpPr>
          <p:cNvPr id="9" name="TextBox 8"/>
          <p:cNvSpPr txBox="1"/>
          <p:nvPr/>
        </p:nvSpPr>
        <p:spPr>
          <a:xfrm>
            <a:off x="2438400" y="3457853"/>
            <a:ext cx="5867400" cy="369332"/>
          </a:xfrm>
          <a:prstGeom prst="rect">
            <a:avLst/>
          </a:prstGeom>
          <a:noFill/>
        </p:spPr>
        <p:txBody>
          <a:bodyPr wrap="square" rtlCol="0">
            <a:spAutoFit/>
          </a:bodyPr>
          <a:lstStyle/>
          <a:p>
            <a:r>
              <a:rPr lang="en-US" b="1" dirty="0" smtClean="0"/>
              <a:t>Long head of the biceps femoris</a:t>
            </a:r>
          </a:p>
        </p:txBody>
      </p:sp>
      <p:sp>
        <p:nvSpPr>
          <p:cNvPr id="10" name="TextBox 9"/>
          <p:cNvSpPr txBox="1"/>
          <p:nvPr/>
        </p:nvSpPr>
        <p:spPr>
          <a:xfrm>
            <a:off x="2438400" y="3827185"/>
            <a:ext cx="6019800" cy="646331"/>
          </a:xfrm>
          <a:prstGeom prst="rect">
            <a:avLst/>
          </a:prstGeom>
          <a:noFill/>
        </p:spPr>
        <p:txBody>
          <a:bodyPr wrap="square" rtlCol="0">
            <a:spAutoFit/>
          </a:bodyPr>
          <a:lstStyle/>
          <a:p>
            <a:r>
              <a:rPr lang="en-US" i="1" u="sng" dirty="0" smtClean="0"/>
              <a:t>Nerve root</a:t>
            </a:r>
            <a:r>
              <a:rPr lang="en-US" i="1" dirty="0" smtClean="0"/>
              <a:t>: L5-</a:t>
            </a:r>
            <a:r>
              <a:rPr lang="en-US" i="1" u="sng" dirty="0" smtClean="0"/>
              <a:t>S1</a:t>
            </a:r>
          </a:p>
          <a:p>
            <a:r>
              <a:rPr lang="en-US" i="1" u="sng" dirty="0" smtClean="0"/>
              <a:t>Nerve</a:t>
            </a:r>
            <a:r>
              <a:rPr lang="en-US" i="1" dirty="0" smtClean="0"/>
              <a:t>: Sciatic (tibial component)</a:t>
            </a:r>
            <a:endParaRPr lang="en-US" i="1" u="sng" dirty="0"/>
          </a:p>
        </p:txBody>
      </p:sp>
      <p:sp>
        <p:nvSpPr>
          <p:cNvPr id="11" name="TextBox 10"/>
          <p:cNvSpPr txBox="1"/>
          <p:nvPr/>
        </p:nvSpPr>
        <p:spPr>
          <a:xfrm>
            <a:off x="2438400" y="4744323"/>
            <a:ext cx="5867400" cy="369332"/>
          </a:xfrm>
          <a:prstGeom prst="rect">
            <a:avLst/>
          </a:prstGeom>
          <a:noFill/>
        </p:spPr>
        <p:txBody>
          <a:bodyPr wrap="square" rtlCol="0">
            <a:spAutoFit/>
          </a:bodyPr>
          <a:lstStyle/>
          <a:p>
            <a:r>
              <a:rPr lang="en-US" b="1" dirty="0" smtClean="0"/>
              <a:t>Short head of the biceps femoris</a:t>
            </a:r>
          </a:p>
        </p:txBody>
      </p:sp>
      <p:sp>
        <p:nvSpPr>
          <p:cNvPr id="12" name="TextBox 11"/>
          <p:cNvSpPr txBox="1"/>
          <p:nvPr/>
        </p:nvSpPr>
        <p:spPr>
          <a:xfrm>
            <a:off x="2438400" y="5113655"/>
            <a:ext cx="6019800" cy="646331"/>
          </a:xfrm>
          <a:prstGeom prst="rect">
            <a:avLst/>
          </a:prstGeom>
          <a:noFill/>
        </p:spPr>
        <p:txBody>
          <a:bodyPr wrap="square" rtlCol="0">
            <a:spAutoFit/>
          </a:bodyPr>
          <a:lstStyle/>
          <a:p>
            <a:r>
              <a:rPr lang="en-US" i="1" u="sng" dirty="0" smtClean="0"/>
              <a:t>Nerve root</a:t>
            </a:r>
            <a:r>
              <a:rPr lang="en-US" i="1" dirty="0" smtClean="0"/>
              <a:t>: L5-</a:t>
            </a:r>
            <a:r>
              <a:rPr lang="en-US" i="1" u="sng" dirty="0" smtClean="0"/>
              <a:t>S1</a:t>
            </a:r>
          </a:p>
          <a:p>
            <a:r>
              <a:rPr lang="en-US" i="1" u="sng" dirty="0" smtClean="0"/>
              <a:t>Nerve</a:t>
            </a:r>
            <a:r>
              <a:rPr lang="en-US" i="1" dirty="0" smtClean="0"/>
              <a:t>: Sciatic (peroneal component)</a:t>
            </a:r>
            <a:endParaRPr lang="en-US" i="1" u="sng" dirty="0"/>
          </a:p>
        </p:txBody>
      </p:sp>
      <p:sp>
        <p:nvSpPr>
          <p:cNvPr id="13" name="Rectangle 12"/>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57688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anatomy</a:t>
            </a:r>
            <a:endParaRPr lang="en-US" dirty="0"/>
          </a:p>
        </p:txBody>
      </p:sp>
      <p:sp>
        <p:nvSpPr>
          <p:cNvPr id="6" name="TextBox 5"/>
          <p:cNvSpPr txBox="1"/>
          <p:nvPr/>
        </p:nvSpPr>
        <p:spPr>
          <a:xfrm>
            <a:off x="2438400" y="1417638"/>
            <a:ext cx="5867400" cy="646331"/>
          </a:xfrm>
          <a:prstGeom prst="rect">
            <a:avLst/>
          </a:prstGeom>
          <a:noFill/>
        </p:spPr>
        <p:txBody>
          <a:bodyPr wrap="square" rtlCol="0">
            <a:spAutoFit/>
          </a:bodyPr>
          <a:lstStyle/>
          <a:p>
            <a:r>
              <a:rPr lang="en-US" b="1" u="sng" dirty="0" smtClean="0"/>
              <a:t>What are the nerve and nerve root innervations of the following lower extremity muscles?</a:t>
            </a:r>
          </a:p>
        </p:txBody>
      </p:sp>
      <p:sp>
        <p:nvSpPr>
          <p:cNvPr id="7" name="TextBox 6"/>
          <p:cNvSpPr txBox="1"/>
          <p:nvPr/>
        </p:nvSpPr>
        <p:spPr>
          <a:xfrm>
            <a:off x="2438400" y="2165191"/>
            <a:ext cx="6019800" cy="369332"/>
          </a:xfrm>
          <a:prstGeom prst="rect">
            <a:avLst/>
          </a:prstGeom>
          <a:noFill/>
        </p:spPr>
        <p:txBody>
          <a:bodyPr wrap="square" rtlCol="0">
            <a:spAutoFit/>
          </a:bodyPr>
          <a:lstStyle/>
          <a:p>
            <a:r>
              <a:rPr lang="en-US" b="1" dirty="0" smtClean="0"/>
              <a:t>Posterior tibialis</a:t>
            </a:r>
          </a:p>
        </p:txBody>
      </p:sp>
      <p:sp>
        <p:nvSpPr>
          <p:cNvPr id="8" name="TextBox 7"/>
          <p:cNvSpPr txBox="1"/>
          <p:nvPr/>
        </p:nvSpPr>
        <p:spPr>
          <a:xfrm>
            <a:off x="2438400" y="2534523"/>
            <a:ext cx="6019800" cy="646331"/>
          </a:xfrm>
          <a:prstGeom prst="rect">
            <a:avLst/>
          </a:prstGeom>
          <a:noFill/>
        </p:spPr>
        <p:txBody>
          <a:bodyPr wrap="square" rtlCol="0">
            <a:spAutoFit/>
          </a:bodyPr>
          <a:lstStyle/>
          <a:p>
            <a:r>
              <a:rPr lang="en-US" i="1" u="sng" dirty="0" smtClean="0"/>
              <a:t>Nerve root</a:t>
            </a:r>
            <a:r>
              <a:rPr lang="en-US" i="1" dirty="0" smtClean="0"/>
              <a:t>: </a:t>
            </a:r>
            <a:r>
              <a:rPr lang="en-US" i="1" u="sng" dirty="0" smtClean="0"/>
              <a:t>L5</a:t>
            </a:r>
            <a:r>
              <a:rPr lang="en-US" i="1" dirty="0" smtClean="0"/>
              <a:t>-S1</a:t>
            </a:r>
            <a:endParaRPr lang="en-US" i="1" u="sng" dirty="0" smtClean="0"/>
          </a:p>
          <a:p>
            <a:r>
              <a:rPr lang="en-US" i="1" u="sng" dirty="0" smtClean="0"/>
              <a:t>Nerve</a:t>
            </a:r>
            <a:r>
              <a:rPr lang="en-US" i="1" dirty="0" smtClean="0"/>
              <a:t>: Tibial</a:t>
            </a:r>
            <a:endParaRPr lang="en-US" i="1" u="sng" dirty="0"/>
          </a:p>
        </p:txBody>
      </p:sp>
      <p:sp>
        <p:nvSpPr>
          <p:cNvPr id="9" name="TextBox 8"/>
          <p:cNvSpPr txBox="1"/>
          <p:nvPr/>
        </p:nvSpPr>
        <p:spPr>
          <a:xfrm>
            <a:off x="2438400" y="3457853"/>
            <a:ext cx="5867400" cy="369332"/>
          </a:xfrm>
          <a:prstGeom prst="rect">
            <a:avLst/>
          </a:prstGeom>
          <a:noFill/>
        </p:spPr>
        <p:txBody>
          <a:bodyPr wrap="square" rtlCol="0">
            <a:spAutoFit/>
          </a:bodyPr>
          <a:lstStyle/>
          <a:p>
            <a:r>
              <a:rPr lang="en-US" b="1" dirty="0" smtClean="0"/>
              <a:t>Medial gastrocnemius</a:t>
            </a:r>
          </a:p>
        </p:txBody>
      </p:sp>
      <p:sp>
        <p:nvSpPr>
          <p:cNvPr id="10" name="TextBox 9"/>
          <p:cNvSpPr txBox="1"/>
          <p:nvPr/>
        </p:nvSpPr>
        <p:spPr>
          <a:xfrm>
            <a:off x="2438400" y="3827185"/>
            <a:ext cx="6019800" cy="646331"/>
          </a:xfrm>
          <a:prstGeom prst="rect">
            <a:avLst/>
          </a:prstGeom>
          <a:noFill/>
        </p:spPr>
        <p:txBody>
          <a:bodyPr wrap="square" rtlCol="0">
            <a:spAutoFit/>
          </a:bodyPr>
          <a:lstStyle/>
          <a:p>
            <a:r>
              <a:rPr lang="en-US" i="1" u="sng" dirty="0" smtClean="0"/>
              <a:t>Nerve root</a:t>
            </a:r>
            <a:r>
              <a:rPr lang="en-US" i="1" dirty="0" smtClean="0"/>
              <a:t>: L5-</a:t>
            </a:r>
            <a:r>
              <a:rPr lang="en-US" i="1" u="sng" dirty="0" smtClean="0"/>
              <a:t>S1</a:t>
            </a:r>
            <a:r>
              <a:rPr lang="en-US" i="1" dirty="0" smtClean="0"/>
              <a:t>-S2</a:t>
            </a:r>
            <a:endParaRPr lang="en-US" i="1" u="sng" dirty="0" smtClean="0"/>
          </a:p>
          <a:p>
            <a:r>
              <a:rPr lang="en-US" i="1" u="sng" dirty="0" smtClean="0"/>
              <a:t>Nerve</a:t>
            </a:r>
            <a:r>
              <a:rPr lang="en-US" i="1" dirty="0" smtClean="0"/>
              <a:t>: Tibial</a:t>
            </a:r>
            <a:endParaRPr lang="en-US" i="1" u="sng" dirty="0"/>
          </a:p>
        </p:txBody>
      </p:sp>
      <p:sp>
        <p:nvSpPr>
          <p:cNvPr id="11" name="TextBox 10"/>
          <p:cNvSpPr txBox="1"/>
          <p:nvPr/>
        </p:nvSpPr>
        <p:spPr>
          <a:xfrm>
            <a:off x="2438400" y="4744323"/>
            <a:ext cx="5867400" cy="369332"/>
          </a:xfrm>
          <a:prstGeom prst="rect">
            <a:avLst/>
          </a:prstGeom>
          <a:noFill/>
        </p:spPr>
        <p:txBody>
          <a:bodyPr wrap="square" rtlCol="0">
            <a:spAutoFit/>
          </a:bodyPr>
          <a:lstStyle/>
          <a:p>
            <a:r>
              <a:rPr lang="en-US" b="1" dirty="0" smtClean="0"/>
              <a:t>Lateral gastrocnemius</a:t>
            </a:r>
          </a:p>
        </p:txBody>
      </p:sp>
      <p:sp>
        <p:nvSpPr>
          <p:cNvPr id="12" name="TextBox 11"/>
          <p:cNvSpPr txBox="1"/>
          <p:nvPr/>
        </p:nvSpPr>
        <p:spPr>
          <a:xfrm>
            <a:off x="2438400" y="5113655"/>
            <a:ext cx="6019800" cy="646331"/>
          </a:xfrm>
          <a:prstGeom prst="rect">
            <a:avLst/>
          </a:prstGeom>
          <a:noFill/>
        </p:spPr>
        <p:txBody>
          <a:bodyPr wrap="square" rtlCol="0">
            <a:spAutoFit/>
          </a:bodyPr>
          <a:lstStyle/>
          <a:p>
            <a:r>
              <a:rPr lang="en-US" i="1" u="sng" dirty="0" smtClean="0"/>
              <a:t>Nerve root</a:t>
            </a:r>
            <a:r>
              <a:rPr lang="en-US" i="1" dirty="0" smtClean="0"/>
              <a:t>: </a:t>
            </a:r>
            <a:r>
              <a:rPr lang="en-US" i="1" u="sng" dirty="0" smtClean="0"/>
              <a:t>S1</a:t>
            </a:r>
            <a:r>
              <a:rPr lang="en-US" i="1" dirty="0" smtClean="0"/>
              <a:t>-S2</a:t>
            </a:r>
            <a:endParaRPr lang="en-US" i="1" u="sng" dirty="0" smtClean="0"/>
          </a:p>
          <a:p>
            <a:r>
              <a:rPr lang="en-US" i="1" u="sng" dirty="0" smtClean="0"/>
              <a:t>Nerve</a:t>
            </a:r>
            <a:r>
              <a:rPr lang="en-US" i="1" dirty="0" smtClean="0"/>
              <a:t>:</a:t>
            </a:r>
            <a:r>
              <a:rPr lang="en-US" i="1" dirty="0"/>
              <a:t> </a:t>
            </a:r>
            <a:r>
              <a:rPr lang="en-US" i="1" dirty="0" smtClean="0"/>
              <a:t>Tibial</a:t>
            </a:r>
            <a:endParaRPr lang="en-US" i="1" u="sng" dirty="0"/>
          </a:p>
        </p:txBody>
      </p:sp>
      <p:sp>
        <p:nvSpPr>
          <p:cNvPr id="13" name="Rectangle 12"/>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5693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anatomy</a:t>
            </a:r>
            <a:endParaRPr lang="en-US" dirty="0"/>
          </a:p>
        </p:txBody>
      </p:sp>
      <p:sp>
        <p:nvSpPr>
          <p:cNvPr id="6" name="TextBox 5"/>
          <p:cNvSpPr txBox="1"/>
          <p:nvPr/>
        </p:nvSpPr>
        <p:spPr>
          <a:xfrm>
            <a:off x="2438400" y="1417638"/>
            <a:ext cx="5867400" cy="646331"/>
          </a:xfrm>
          <a:prstGeom prst="rect">
            <a:avLst/>
          </a:prstGeom>
          <a:noFill/>
        </p:spPr>
        <p:txBody>
          <a:bodyPr wrap="square" rtlCol="0">
            <a:spAutoFit/>
          </a:bodyPr>
          <a:lstStyle/>
          <a:p>
            <a:r>
              <a:rPr lang="en-US" b="1" u="sng" dirty="0" smtClean="0"/>
              <a:t>What are the nerve and nerve root innervations of the following lower extremity muscles?</a:t>
            </a:r>
          </a:p>
        </p:txBody>
      </p:sp>
      <p:sp>
        <p:nvSpPr>
          <p:cNvPr id="7" name="TextBox 6"/>
          <p:cNvSpPr txBox="1"/>
          <p:nvPr/>
        </p:nvSpPr>
        <p:spPr>
          <a:xfrm>
            <a:off x="2438400" y="2165191"/>
            <a:ext cx="6019800" cy="369332"/>
          </a:xfrm>
          <a:prstGeom prst="rect">
            <a:avLst/>
          </a:prstGeom>
          <a:noFill/>
        </p:spPr>
        <p:txBody>
          <a:bodyPr wrap="square" rtlCol="0">
            <a:spAutoFit/>
          </a:bodyPr>
          <a:lstStyle/>
          <a:p>
            <a:r>
              <a:rPr lang="en-US" b="1" dirty="0" smtClean="0"/>
              <a:t>Abductor hallucis</a:t>
            </a:r>
          </a:p>
        </p:txBody>
      </p:sp>
      <p:sp>
        <p:nvSpPr>
          <p:cNvPr id="8" name="TextBox 7"/>
          <p:cNvSpPr txBox="1"/>
          <p:nvPr/>
        </p:nvSpPr>
        <p:spPr>
          <a:xfrm>
            <a:off x="2438400" y="2534523"/>
            <a:ext cx="6019800" cy="646331"/>
          </a:xfrm>
          <a:prstGeom prst="rect">
            <a:avLst/>
          </a:prstGeom>
          <a:noFill/>
        </p:spPr>
        <p:txBody>
          <a:bodyPr wrap="square" rtlCol="0">
            <a:spAutoFit/>
          </a:bodyPr>
          <a:lstStyle/>
          <a:p>
            <a:r>
              <a:rPr lang="en-US" i="1" u="sng" dirty="0" smtClean="0"/>
              <a:t>Nerve root</a:t>
            </a:r>
            <a:r>
              <a:rPr lang="en-US" i="1" dirty="0" smtClean="0"/>
              <a:t>: S1-S2</a:t>
            </a:r>
            <a:endParaRPr lang="en-US" i="1" u="sng" dirty="0" smtClean="0"/>
          </a:p>
          <a:p>
            <a:r>
              <a:rPr lang="en-US" i="1" u="sng" dirty="0" smtClean="0"/>
              <a:t>Nerve</a:t>
            </a:r>
            <a:r>
              <a:rPr lang="en-US" i="1" dirty="0" smtClean="0"/>
              <a:t>: Tibial (medial plantar)</a:t>
            </a:r>
            <a:endParaRPr lang="en-US" i="1" u="sng" dirty="0"/>
          </a:p>
        </p:txBody>
      </p:sp>
      <p:sp>
        <p:nvSpPr>
          <p:cNvPr id="9" name="TextBox 8"/>
          <p:cNvSpPr txBox="1"/>
          <p:nvPr/>
        </p:nvSpPr>
        <p:spPr>
          <a:xfrm>
            <a:off x="2438400" y="3457853"/>
            <a:ext cx="5867400" cy="369332"/>
          </a:xfrm>
          <a:prstGeom prst="rect">
            <a:avLst/>
          </a:prstGeom>
          <a:noFill/>
        </p:spPr>
        <p:txBody>
          <a:bodyPr wrap="square" rtlCol="0">
            <a:spAutoFit/>
          </a:bodyPr>
          <a:lstStyle/>
          <a:p>
            <a:r>
              <a:rPr lang="en-US" b="1" dirty="0" smtClean="0"/>
              <a:t>First dorsal interosseous pedis</a:t>
            </a:r>
          </a:p>
        </p:txBody>
      </p:sp>
      <p:sp>
        <p:nvSpPr>
          <p:cNvPr id="10" name="TextBox 9"/>
          <p:cNvSpPr txBox="1"/>
          <p:nvPr/>
        </p:nvSpPr>
        <p:spPr>
          <a:xfrm>
            <a:off x="2438400" y="3827185"/>
            <a:ext cx="6019800" cy="646331"/>
          </a:xfrm>
          <a:prstGeom prst="rect">
            <a:avLst/>
          </a:prstGeom>
          <a:noFill/>
        </p:spPr>
        <p:txBody>
          <a:bodyPr wrap="square" rtlCol="0">
            <a:spAutoFit/>
          </a:bodyPr>
          <a:lstStyle/>
          <a:p>
            <a:r>
              <a:rPr lang="en-US" i="1" u="sng" dirty="0" smtClean="0"/>
              <a:t>Nerve root</a:t>
            </a:r>
            <a:r>
              <a:rPr lang="en-US" i="1" dirty="0" smtClean="0"/>
              <a:t>: S1-S2</a:t>
            </a:r>
            <a:endParaRPr lang="en-US" i="1" u="sng" dirty="0" smtClean="0"/>
          </a:p>
          <a:p>
            <a:r>
              <a:rPr lang="en-US" i="1" u="sng" dirty="0" smtClean="0"/>
              <a:t>Nerve</a:t>
            </a:r>
            <a:r>
              <a:rPr lang="en-US" i="1" dirty="0" smtClean="0"/>
              <a:t>: Tibial (lateral plantar)</a:t>
            </a:r>
            <a:endParaRPr lang="en-US" i="1" u="sng" dirty="0"/>
          </a:p>
        </p:txBody>
      </p:sp>
      <p:sp>
        <p:nvSpPr>
          <p:cNvPr id="11" name="Rectangle 10"/>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6568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normAutofit fontScale="90000"/>
          </a:bodyPr>
          <a:lstStyle/>
          <a:p>
            <a:r>
              <a:rPr lang="en-US" dirty="0" smtClean="0">
                <a:solidFill>
                  <a:srgbClr val="FF0000"/>
                </a:solidFill>
              </a:rPr>
              <a:t>Uncommon Compression Neuropathies</a:t>
            </a:r>
            <a:r>
              <a:rPr lang="en-US" dirty="0">
                <a:solidFill>
                  <a:srgbClr val="FF0000"/>
                </a:solidFill>
              </a:rPr>
              <a:t/>
            </a:r>
            <a:br>
              <a:rPr lang="en-US" dirty="0">
                <a:solidFill>
                  <a:srgbClr val="FF0000"/>
                </a:solidFill>
              </a:rPr>
            </a:br>
            <a:r>
              <a:rPr lang="en-US" sz="3100" dirty="0">
                <a:solidFill>
                  <a:srgbClr val="FF0000"/>
                </a:solidFill>
              </a:rPr>
              <a:t>Advanced Topics</a:t>
            </a:r>
            <a:endParaRPr lang="en-US" dirty="0"/>
          </a:p>
        </p:txBody>
      </p:sp>
      <p:sp>
        <p:nvSpPr>
          <p:cNvPr id="11" name="TextBox 10"/>
          <p:cNvSpPr txBox="1"/>
          <p:nvPr/>
        </p:nvSpPr>
        <p:spPr>
          <a:xfrm>
            <a:off x="2438400" y="2226121"/>
            <a:ext cx="6400800" cy="923330"/>
          </a:xfrm>
          <a:prstGeom prst="rect">
            <a:avLst/>
          </a:prstGeom>
          <a:noFill/>
        </p:spPr>
        <p:txBody>
          <a:bodyPr wrap="square" rtlCol="0">
            <a:spAutoFit/>
          </a:bodyPr>
          <a:lstStyle/>
          <a:p>
            <a:r>
              <a:rPr lang="en-US" b="1" dirty="0"/>
              <a:t>What </a:t>
            </a:r>
            <a:r>
              <a:rPr lang="en-US" b="1" dirty="0" smtClean="0"/>
              <a:t>roots supply </a:t>
            </a:r>
            <a:r>
              <a:rPr lang="en-US" b="1" dirty="0"/>
              <a:t>the </a:t>
            </a:r>
            <a:r>
              <a:rPr lang="en-US" b="1" dirty="0" smtClean="0"/>
              <a:t>genitofemoral </a:t>
            </a:r>
            <a:r>
              <a:rPr lang="en-US" b="1" dirty="0"/>
              <a:t>nerve and what muscle (s) does that nerve </a:t>
            </a:r>
            <a:r>
              <a:rPr lang="en-US" b="1" dirty="0" smtClean="0"/>
              <a:t>supply? </a:t>
            </a:r>
            <a:r>
              <a:rPr lang="en-US" b="1" dirty="0"/>
              <a:t>How would a mononeuropathy of this nerve present?</a:t>
            </a:r>
          </a:p>
        </p:txBody>
      </p:sp>
      <p:sp>
        <p:nvSpPr>
          <p:cNvPr id="12" name="TextBox 11"/>
          <p:cNvSpPr txBox="1"/>
          <p:nvPr/>
        </p:nvSpPr>
        <p:spPr>
          <a:xfrm>
            <a:off x="2438400" y="3156654"/>
            <a:ext cx="6019800" cy="1200329"/>
          </a:xfrm>
          <a:prstGeom prst="rect">
            <a:avLst/>
          </a:prstGeom>
          <a:noFill/>
        </p:spPr>
        <p:txBody>
          <a:bodyPr wrap="square" rtlCol="0">
            <a:spAutoFit/>
          </a:bodyPr>
          <a:lstStyle/>
          <a:p>
            <a:r>
              <a:rPr lang="en-US" i="1" dirty="0"/>
              <a:t>Arises from L1-L2. Genital branch innervates cremasteric muscles in males and sensation of lower scrotum and labia. Femoral branch supplies sensation to skin over the femoral triangle. Presents as lower abdominal/pelvic pain. </a:t>
            </a:r>
          </a:p>
        </p:txBody>
      </p:sp>
      <p:sp>
        <p:nvSpPr>
          <p:cNvPr id="7" name="TextBox 6"/>
          <p:cNvSpPr txBox="1"/>
          <p:nvPr/>
        </p:nvSpPr>
        <p:spPr>
          <a:xfrm>
            <a:off x="2438400" y="4427760"/>
            <a:ext cx="6019800" cy="646331"/>
          </a:xfrm>
          <a:prstGeom prst="rect">
            <a:avLst/>
          </a:prstGeom>
          <a:noFill/>
        </p:spPr>
        <p:txBody>
          <a:bodyPr wrap="square" rtlCol="0">
            <a:spAutoFit/>
          </a:bodyPr>
          <a:lstStyle/>
          <a:p>
            <a:r>
              <a:rPr lang="en-US" b="1" dirty="0"/>
              <a:t>What </a:t>
            </a:r>
            <a:r>
              <a:rPr lang="en-US" b="1" dirty="0" smtClean="0"/>
              <a:t>major nerve does the saphenous nerve arise from? What are </a:t>
            </a:r>
            <a:r>
              <a:rPr lang="en-US" b="1" dirty="0"/>
              <a:t>the findings in </a:t>
            </a:r>
            <a:r>
              <a:rPr lang="en-US" b="1" dirty="0" smtClean="0"/>
              <a:t>a saphenous </a:t>
            </a:r>
            <a:r>
              <a:rPr lang="en-US" b="1" dirty="0"/>
              <a:t>mononeuropathy?</a:t>
            </a:r>
            <a:endParaRPr lang="en-US" b="1" dirty="0" smtClean="0"/>
          </a:p>
        </p:txBody>
      </p:sp>
      <p:sp>
        <p:nvSpPr>
          <p:cNvPr id="8" name="TextBox 7"/>
          <p:cNvSpPr txBox="1"/>
          <p:nvPr/>
        </p:nvSpPr>
        <p:spPr>
          <a:xfrm>
            <a:off x="2438400" y="5074091"/>
            <a:ext cx="6019800" cy="646331"/>
          </a:xfrm>
          <a:prstGeom prst="rect">
            <a:avLst/>
          </a:prstGeom>
          <a:noFill/>
        </p:spPr>
        <p:txBody>
          <a:bodyPr wrap="square" rtlCol="0">
            <a:spAutoFit/>
          </a:bodyPr>
          <a:lstStyle/>
          <a:p>
            <a:r>
              <a:rPr lang="en-US" i="1" dirty="0"/>
              <a:t>Arises from femoral nerve. </a:t>
            </a:r>
            <a:r>
              <a:rPr lang="en-US" i="1" dirty="0" smtClean="0"/>
              <a:t>Presents with numbness </a:t>
            </a:r>
            <a:r>
              <a:rPr lang="en-US" i="1" dirty="0"/>
              <a:t>to medial calf. </a:t>
            </a:r>
          </a:p>
        </p:txBody>
      </p:sp>
      <p:sp>
        <p:nvSpPr>
          <p:cNvPr id="10" name="Rectangle 9"/>
          <p:cNvSpPr/>
          <p:nvPr/>
        </p:nvSpPr>
        <p:spPr>
          <a:xfrm>
            <a:off x="152400" y="3352800"/>
            <a:ext cx="1752600" cy="304800"/>
          </a:xfrm>
          <a:prstGeom prst="rect">
            <a:avLst/>
          </a:prstGeom>
          <a:solidFill>
            <a:schemeClr val="accent6">
              <a:lumMod val="75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58951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 grpId="0"/>
      <p:bldP spid="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Anomalous Innervation</a:t>
            </a:r>
            <a:endParaRPr lang="en-US" dirty="0"/>
          </a:p>
        </p:txBody>
      </p:sp>
      <p:sp>
        <p:nvSpPr>
          <p:cNvPr id="6" name="TextBox 5"/>
          <p:cNvSpPr txBox="1"/>
          <p:nvPr/>
        </p:nvSpPr>
        <p:spPr>
          <a:xfrm>
            <a:off x="2514600" y="2171024"/>
            <a:ext cx="6019800" cy="646331"/>
          </a:xfrm>
          <a:prstGeom prst="rect">
            <a:avLst/>
          </a:prstGeom>
          <a:noFill/>
        </p:spPr>
        <p:txBody>
          <a:bodyPr wrap="square" rtlCol="0">
            <a:spAutoFit/>
          </a:bodyPr>
          <a:lstStyle/>
          <a:p>
            <a:r>
              <a:rPr lang="en-US" b="1" dirty="0" smtClean="0"/>
              <a:t>What is the most common type of median-ulnar anastomosis?</a:t>
            </a:r>
          </a:p>
        </p:txBody>
      </p:sp>
      <p:sp>
        <p:nvSpPr>
          <p:cNvPr id="7" name="TextBox 6"/>
          <p:cNvSpPr txBox="1"/>
          <p:nvPr/>
        </p:nvSpPr>
        <p:spPr>
          <a:xfrm>
            <a:off x="2514600" y="2753517"/>
            <a:ext cx="6019800" cy="369332"/>
          </a:xfrm>
          <a:prstGeom prst="rect">
            <a:avLst/>
          </a:prstGeom>
          <a:noFill/>
        </p:spPr>
        <p:txBody>
          <a:bodyPr wrap="square" rtlCol="0">
            <a:spAutoFit/>
          </a:bodyPr>
          <a:lstStyle/>
          <a:p>
            <a:r>
              <a:rPr lang="en-US" i="1" dirty="0" smtClean="0"/>
              <a:t>Innervation of the first dorsal interosseous.</a:t>
            </a:r>
            <a:endParaRPr lang="en-US" i="1" dirty="0"/>
          </a:p>
        </p:txBody>
      </p:sp>
      <p:sp>
        <p:nvSpPr>
          <p:cNvPr id="8" name="TextBox 7"/>
          <p:cNvSpPr txBox="1"/>
          <p:nvPr/>
        </p:nvSpPr>
        <p:spPr>
          <a:xfrm>
            <a:off x="2514600" y="3122849"/>
            <a:ext cx="6019800" cy="646331"/>
          </a:xfrm>
          <a:prstGeom prst="rect">
            <a:avLst/>
          </a:prstGeom>
          <a:noFill/>
        </p:spPr>
        <p:txBody>
          <a:bodyPr wrap="square" rtlCol="0">
            <a:spAutoFit/>
          </a:bodyPr>
          <a:lstStyle/>
          <a:p>
            <a:r>
              <a:rPr lang="en-US" b="1" dirty="0" smtClean="0"/>
              <a:t>What </a:t>
            </a:r>
            <a:r>
              <a:rPr lang="en-US" b="1" dirty="0"/>
              <a:t>nerve conduction study finding suggests the presence of this anastomosis?</a:t>
            </a:r>
            <a:endParaRPr lang="en-US" b="1" dirty="0" smtClean="0"/>
          </a:p>
        </p:txBody>
      </p:sp>
      <p:sp>
        <p:nvSpPr>
          <p:cNvPr id="9" name="TextBox 8"/>
          <p:cNvSpPr txBox="1"/>
          <p:nvPr/>
        </p:nvSpPr>
        <p:spPr>
          <a:xfrm>
            <a:off x="2514600" y="3712885"/>
            <a:ext cx="6019800" cy="1477328"/>
          </a:xfrm>
          <a:prstGeom prst="rect">
            <a:avLst/>
          </a:prstGeom>
          <a:noFill/>
        </p:spPr>
        <p:txBody>
          <a:bodyPr wrap="square" rtlCol="0">
            <a:spAutoFit/>
          </a:bodyPr>
          <a:lstStyle/>
          <a:p>
            <a:r>
              <a:rPr lang="en-US" i="1" dirty="0"/>
              <a:t>During routine ulnar motor studies, a drop in ulnar </a:t>
            </a:r>
            <a:r>
              <a:rPr lang="en-US" i="1" dirty="0" smtClean="0"/>
              <a:t>motor amplitude </a:t>
            </a:r>
            <a:r>
              <a:rPr lang="en-US" i="1" dirty="0"/>
              <a:t>from the wrist to the below-elbow site (wrist higher amplitude than below-elbow), higher than the allowed 10% drop from temporal dispersion. </a:t>
            </a:r>
            <a:r>
              <a:rPr lang="en-US" i="1" dirty="0" smtClean="0"/>
              <a:t>The finding will appear like a conduction </a:t>
            </a:r>
            <a:r>
              <a:rPr lang="en-US" i="1" dirty="0"/>
              <a:t>block.</a:t>
            </a:r>
          </a:p>
        </p:txBody>
      </p:sp>
      <p:sp>
        <p:nvSpPr>
          <p:cNvPr id="10" name="Rectangle 9"/>
          <p:cNvSpPr/>
          <p:nvPr/>
        </p:nvSpPr>
        <p:spPr>
          <a:xfrm>
            <a:off x="146102" y="3581400"/>
            <a:ext cx="2063698" cy="304800"/>
          </a:xfrm>
          <a:prstGeom prst="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8002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Radiculopathy and Plexopathy</a:t>
            </a:r>
            <a:endParaRPr lang="en-US" dirty="0"/>
          </a:p>
        </p:txBody>
      </p:sp>
      <p:sp>
        <p:nvSpPr>
          <p:cNvPr id="6" name="TextBox 5"/>
          <p:cNvSpPr txBox="1"/>
          <p:nvPr/>
        </p:nvSpPr>
        <p:spPr>
          <a:xfrm>
            <a:off x="2438400" y="1417638"/>
            <a:ext cx="5867400" cy="369332"/>
          </a:xfrm>
          <a:prstGeom prst="rect">
            <a:avLst/>
          </a:prstGeom>
          <a:noFill/>
        </p:spPr>
        <p:txBody>
          <a:bodyPr wrap="square" rtlCol="0">
            <a:spAutoFit/>
          </a:bodyPr>
          <a:lstStyle/>
          <a:p>
            <a:r>
              <a:rPr lang="en-US" b="1" u="sng" dirty="0" smtClean="0"/>
              <a:t>Plexopathy</a:t>
            </a:r>
            <a:r>
              <a:rPr lang="en-US" b="1" dirty="0" smtClean="0"/>
              <a:t>:</a:t>
            </a:r>
          </a:p>
        </p:txBody>
      </p:sp>
      <p:sp>
        <p:nvSpPr>
          <p:cNvPr id="7" name="TextBox 6"/>
          <p:cNvSpPr txBox="1"/>
          <p:nvPr/>
        </p:nvSpPr>
        <p:spPr>
          <a:xfrm>
            <a:off x="2438400" y="1786970"/>
            <a:ext cx="6019800" cy="646331"/>
          </a:xfrm>
          <a:prstGeom prst="rect">
            <a:avLst/>
          </a:prstGeom>
          <a:noFill/>
        </p:spPr>
        <p:txBody>
          <a:bodyPr wrap="square" rtlCol="0">
            <a:spAutoFit/>
          </a:bodyPr>
          <a:lstStyle/>
          <a:p>
            <a:r>
              <a:rPr lang="en-US" b="1" dirty="0"/>
              <a:t>What are the clinical features of an </a:t>
            </a:r>
            <a:r>
              <a:rPr lang="en-US" b="1" u="sng" dirty="0" smtClean="0"/>
              <a:t>lower</a:t>
            </a:r>
            <a:r>
              <a:rPr lang="en-US" b="1" dirty="0" smtClean="0"/>
              <a:t> </a:t>
            </a:r>
            <a:r>
              <a:rPr lang="en-US" b="1" dirty="0"/>
              <a:t>trunk brachial plexopathy?</a:t>
            </a:r>
          </a:p>
        </p:txBody>
      </p:sp>
      <p:sp>
        <p:nvSpPr>
          <p:cNvPr id="8" name="TextBox 7"/>
          <p:cNvSpPr txBox="1"/>
          <p:nvPr/>
        </p:nvSpPr>
        <p:spPr>
          <a:xfrm>
            <a:off x="2438400" y="2430900"/>
            <a:ext cx="6019800" cy="1754326"/>
          </a:xfrm>
          <a:prstGeom prst="rect">
            <a:avLst/>
          </a:prstGeom>
          <a:noFill/>
        </p:spPr>
        <p:txBody>
          <a:bodyPr wrap="square" rtlCol="0">
            <a:spAutoFit/>
          </a:bodyPr>
          <a:lstStyle/>
          <a:p>
            <a:r>
              <a:rPr lang="en-US" i="1" dirty="0"/>
              <a:t>C8-T1 muscles are weak, leading to weakness of all ulnar-innervated muscles, C8-T1 median muscles (abductor pollicis brevis, flexor pollicis longus, flexor digitorum profundus), and C8 radial muscles (extensor </a:t>
            </a:r>
            <a:r>
              <a:rPr lang="en-US" i="1" dirty="0" smtClean="0"/>
              <a:t>indicis</a:t>
            </a:r>
            <a:r>
              <a:rPr lang="en-US" i="1" dirty="0"/>
              <a:t>, extensor pollicis brevis). Sensory loss of medial arm, medial forearm, medial hand, and fourth and fifth digits.</a:t>
            </a:r>
          </a:p>
        </p:txBody>
      </p:sp>
      <p:sp>
        <p:nvSpPr>
          <p:cNvPr id="9" name="TextBox 8"/>
          <p:cNvSpPr txBox="1"/>
          <p:nvPr/>
        </p:nvSpPr>
        <p:spPr>
          <a:xfrm>
            <a:off x="2438400" y="4190570"/>
            <a:ext cx="6019800" cy="369332"/>
          </a:xfrm>
          <a:prstGeom prst="rect">
            <a:avLst/>
          </a:prstGeom>
          <a:noFill/>
        </p:spPr>
        <p:txBody>
          <a:bodyPr wrap="square" rtlCol="0">
            <a:spAutoFit/>
          </a:bodyPr>
          <a:lstStyle/>
          <a:p>
            <a:r>
              <a:rPr lang="en-US" b="1" dirty="0"/>
              <a:t>Which nerves are supplied by the posterior cord?</a:t>
            </a:r>
            <a:endParaRPr lang="en-US" b="1" dirty="0" smtClean="0"/>
          </a:p>
        </p:txBody>
      </p:sp>
      <p:sp>
        <p:nvSpPr>
          <p:cNvPr id="10" name="TextBox 9"/>
          <p:cNvSpPr txBox="1"/>
          <p:nvPr/>
        </p:nvSpPr>
        <p:spPr>
          <a:xfrm>
            <a:off x="2438400" y="4559902"/>
            <a:ext cx="6019800" cy="369332"/>
          </a:xfrm>
          <a:prstGeom prst="rect">
            <a:avLst/>
          </a:prstGeom>
          <a:noFill/>
        </p:spPr>
        <p:txBody>
          <a:bodyPr wrap="square" rtlCol="0">
            <a:spAutoFit/>
          </a:bodyPr>
          <a:lstStyle/>
          <a:p>
            <a:r>
              <a:rPr lang="en-US" i="1" dirty="0"/>
              <a:t>Radial, axillary, and thoracodorsal nerves. </a:t>
            </a:r>
          </a:p>
        </p:txBody>
      </p:sp>
      <p:sp>
        <p:nvSpPr>
          <p:cNvPr id="11" name="Rectangle 10"/>
          <p:cNvSpPr/>
          <p:nvPr/>
        </p:nvSpPr>
        <p:spPr>
          <a:xfrm>
            <a:off x="152400" y="4164212"/>
            <a:ext cx="1438354" cy="304800"/>
          </a:xfrm>
          <a:prstGeom prst="rect">
            <a:avLst/>
          </a:prstGeom>
          <a:solidFill>
            <a:srgbClr val="00B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97230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438400" y="1547449"/>
            <a:ext cx="5867400" cy="369332"/>
          </a:xfrm>
          <a:prstGeom prst="rect">
            <a:avLst/>
          </a:prstGeom>
          <a:noFill/>
        </p:spPr>
        <p:txBody>
          <a:bodyPr wrap="square" rtlCol="0">
            <a:spAutoFit/>
          </a:bodyPr>
          <a:lstStyle/>
          <a:p>
            <a:r>
              <a:rPr lang="en-US" b="1" dirty="0" smtClean="0"/>
              <a:t>What is impedance?</a:t>
            </a:r>
            <a:endParaRPr lang="en-US" b="1" dirty="0"/>
          </a:p>
        </p:txBody>
      </p:sp>
      <p:sp>
        <p:nvSpPr>
          <p:cNvPr id="13" name="TextBox 12"/>
          <p:cNvSpPr txBox="1"/>
          <p:nvPr/>
        </p:nvSpPr>
        <p:spPr>
          <a:xfrm>
            <a:off x="2438400" y="1939493"/>
            <a:ext cx="5867400" cy="923330"/>
          </a:xfrm>
          <a:prstGeom prst="rect">
            <a:avLst/>
          </a:prstGeom>
          <a:noFill/>
        </p:spPr>
        <p:txBody>
          <a:bodyPr wrap="square" rtlCol="0">
            <a:spAutoFit/>
          </a:bodyPr>
          <a:lstStyle/>
          <a:p>
            <a:r>
              <a:rPr lang="en-US" i="1" dirty="0"/>
              <a:t>The total opposition to current flow in an AC circuit, including resistance, capacitive reactance, and inductive reactance. Symbol is Z. Measured in Ohms (</a:t>
            </a:r>
            <a:r>
              <a:rPr lang="en-US" i="1" dirty="0" smtClean="0"/>
              <a:t>Ω).</a:t>
            </a:r>
            <a:endParaRPr lang="en-US" dirty="0"/>
          </a:p>
        </p:txBody>
      </p:sp>
      <p:sp>
        <p:nvSpPr>
          <p:cNvPr id="8" name="Title 1"/>
          <p:cNvSpPr>
            <a:spLocks noGrp="1"/>
          </p:cNvSpPr>
          <p:nvPr>
            <p:ph type="title"/>
          </p:nvPr>
        </p:nvSpPr>
        <p:spPr/>
        <p:txBody>
          <a:bodyPr/>
          <a:lstStyle/>
          <a:p>
            <a:r>
              <a:rPr lang="en-US" dirty="0" smtClean="0"/>
              <a:t>Basic Concepts</a:t>
            </a:r>
            <a:endParaRPr lang="en-US" dirty="0"/>
          </a:p>
        </p:txBody>
      </p:sp>
      <p:sp>
        <p:nvSpPr>
          <p:cNvPr id="7" name="Rectangle 6"/>
          <p:cNvSpPr/>
          <p:nvPr/>
        </p:nvSpPr>
        <p:spPr>
          <a:xfrm>
            <a:off x="152400" y="914400"/>
            <a:ext cx="1371600" cy="304800"/>
          </a:xfrm>
          <a:prstGeom prst="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2125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Radiculopathy and Plexopathy</a:t>
            </a:r>
            <a:endParaRPr lang="en-US" dirty="0"/>
          </a:p>
        </p:txBody>
      </p:sp>
      <p:sp>
        <p:nvSpPr>
          <p:cNvPr id="6" name="TextBox 5"/>
          <p:cNvSpPr txBox="1"/>
          <p:nvPr/>
        </p:nvSpPr>
        <p:spPr>
          <a:xfrm>
            <a:off x="2438400" y="1417638"/>
            <a:ext cx="5867400" cy="369332"/>
          </a:xfrm>
          <a:prstGeom prst="rect">
            <a:avLst/>
          </a:prstGeom>
          <a:noFill/>
        </p:spPr>
        <p:txBody>
          <a:bodyPr wrap="square" rtlCol="0">
            <a:spAutoFit/>
          </a:bodyPr>
          <a:lstStyle/>
          <a:p>
            <a:r>
              <a:rPr lang="en-US" b="1" u="sng" dirty="0" smtClean="0"/>
              <a:t>Plexopathy</a:t>
            </a:r>
            <a:r>
              <a:rPr lang="en-US" b="1" dirty="0" smtClean="0"/>
              <a:t>:</a:t>
            </a:r>
          </a:p>
        </p:txBody>
      </p:sp>
      <p:sp>
        <p:nvSpPr>
          <p:cNvPr id="7" name="TextBox 6"/>
          <p:cNvSpPr txBox="1"/>
          <p:nvPr/>
        </p:nvSpPr>
        <p:spPr>
          <a:xfrm>
            <a:off x="2438400" y="1786970"/>
            <a:ext cx="6019800" cy="369332"/>
          </a:xfrm>
          <a:prstGeom prst="rect">
            <a:avLst/>
          </a:prstGeom>
          <a:noFill/>
        </p:spPr>
        <p:txBody>
          <a:bodyPr wrap="square" rtlCol="0">
            <a:spAutoFit/>
          </a:bodyPr>
          <a:lstStyle/>
          <a:p>
            <a:r>
              <a:rPr lang="en-US" b="1" dirty="0"/>
              <a:t>Which nerves are supplied by the lateral cord?</a:t>
            </a:r>
          </a:p>
        </p:txBody>
      </p:sp>
      <p:sp>
        <p:nvSpPr>
          <p:cNvPr id="8" name="TextBox 7"/>
          <p:cNvSpPr txBox="1"/>
          <p:nvPr/>
        </p:nvSpPr>
        <p:spPr>
          <a:xfrm>
            <a:off x="2438400" y="2156302"/>
            <a:ext cx="6019800" cy="646331"/>
          </a:xfrm>
          <a:prstGeom prst="rect">
            <a:avLst/>
          </a:prstGeom>
          <a:noFill/>
        </p:spPr>
        <p:txBody>
          <a:bodyPr wrap="square" rtlCol="0">
            <a:spAutoFit/>
          </a:bodyPr>
          <a:lstStyle/>
          <a:p>
            <a:r>
              <a:rPr lang="en-US" i="1" dirty="0"/>
              <a:t>Musculocutaneous nerve (including lateral antebrachial cutaneous) and </a:t>
            </a:r>
            <a:r>
              <a:rPr lang="en-US" i="1" dirty="0" smtClean="0"/>
              <a:t>the C6-C7 </a:t>
            </a:r>
            <a:r>
              <a:rPr lang="en-US" i="1" dirty="0"/>
              <a:t>portion of median </a:t>
            </a:r>
            <a:r>
              <a:rPr lang="en-US" i="1" dirty="0" smtClean="0"/>
              <a:t>nerve.</a:t>
            </a:r>
            <a:endParaRPr lang="en-US" i="1" dirty="0"/>
          </a:p>
        </p:txBody>
      </p:sp>
      <p:sp>
        <p:nvSpPr>
          <p:cNvPr id="9" name="TextBox 8"/>
          <p:cNvSpPr txBox="1"/>
          <p:nvPr/>
        </p:nvSpPr>
        <p:spPr>
          <a:xfrm>
            <a:off x="2438400" y="2802633"/>
            <a:ext cx="6019800" cy="369332"/>
          </a:xfrm>
          <a:prstGeom prst="rect">
            <a:avLst/>
          </a:prstGeom>
          <a:noFill/>
        </p:spPr>
        <p:txBody>
          <a:bodyPr wrap="square" rtlCol="0">
            <a:spAutoFit/>
          </a:bodyPr>
          <a:lstStyle/>
          <a:p>
            <a:r>
              <a:rPr lang="en-US" b="1" dirty="0"/>
              <a:t>Which nerves are supplied by the medial cord?</a:t>
            </a:r>
            <a:endParaRPr lang="en-US" b="1" dirty="0" smtClean="0"/>
          </a:p>
        </p:txBody>
      </p:sp>
      <p:sp>
        <p:nvSpPr>
          <p:cNvPr id="10" name="TextBox 9"/>
          <p:cNvSpPr txBox="1"/>
          <p:nvPr/>
        </p:nvSpPr>
        <p:spPr>
          <a:xfrm>
            <a:off x="2438400" y="3171965"/>
            <a:ext cx="6019800" cy="923330"/>
          </a:xfrm>
          <a:prstGeom prst="rect">
            <a:avLst/>
          </a:prstGeom>
          <a:noFill/>
        </p:spPr>
        <p:txBody>
          <a:bodyPr wrap="square" rtlCol="0">
            <a:spAutoFit/>
          </a:bodyPr>
          <a:lstStyle/>
          <a:p>
            <a:r>
              <a:rPr lang="en-US" i="1" dirty="0"/>
              <a:t>Ulnar </a:t>
            </a:r>
            <a:r>
              <a:rPr lang="en-US" i="1" dirty="0" smtClean="0"/>
              <a:t>nerve and the </a:t>
            </a:r>
            <a:r>
              <a:rPr lang="en-US" i="1" dirty="0"/>
              <a:t>C8-T1 portion of median nerve. (Identical to lower trunk plexopathy except for normal C8 radial innervated muscles are not affected).</a:t>
            </a:r>
          </a:p>
        </p:txBody>
      </p:sp>
      <p:sp>
        <p:nvSpPr>
          <p:cNvPr id="11" name="TextBox 10"/>
          <p:cNvSpPr txBox="1"/>
          <p:nvPr/>
        </p:nvSpPr>
        <p:spPr>
          <a:xfrm>
            <a:off x="2438400" y="4095295"/>
            <a:ext cx="6019800" cy="369332"/>
          </a:xfrm>
          <a:prstGeom prst="rect">
            <a:avLst/>
          </a:prstGeom>
          <a:noFill/>
        </p:spPr>
        <p:txBody>
          <a:bodyPr wrap="square" rtlCol="0">
            <a:spAutoFit/>
          </a:bodyPr>
          <a:lstStyle/>
          <a:p>
            <a:r>
              <a:rPr lang="en-US" b="1" dirty="0"/>
              <a:t>Are paraspinal muscles affected in plexopathy?</a:t>
            </a:r>
            <a:endParaRPr lang="en-US" b="1" dirty="0" smtClean="0"/>
          </a:p>
        </p:txBody>
      </p:sp>
      <p:sp>
        <p:nvSpPr>
          <p:cNvPr id="12" name="TextBox 11"/>
          <p:cNvSpPr txBox="1"/>
          <p:nvPr/>
        </p:nvSpPr>
        <p:spPr>
          <a:xfrm>
            <a:off x="2438400" y="4464627"/>
            <a:ext cx="6019800" cy="646331"/>
          </a:xfrm>
          <a:prstGeom prst="rect">
            <a:avLst/>
          </a:prstGeom>
          <a:noFill/>
        </p:spPr>
        <p:txBody>
          <a:bodyPr wrap="square" rtlCol="0">
            <a:spAutoFit/>
          </a:bodyPr>
          <a:lstStyle/>
          <a:p>
            <a:r>
              <a:rPr lang="en-US" i="1" dirty="0"/>
              <a:t>No, though rarely there can be a root avulsion that accompanies brachial plexus injury.</a:t>
            </a:r>
          </a:p>
        </p:txBody>
      </p:sp>
      <p:sp>
        <p:nvSpPr>
          <p:cNvPr id="13" name="Rectangle 12"/>
          <p:cNvSpPr/>
          <p:nvPr/>
        </p:nvSpPr>
        <p:spPr>
          <a:xfrm>
            <a:off x="152400" y="4127561"/>
            <a:ext cx="1438354" cy="304800"/>
          </a:xfrm>
          <a:prstGeom prst="rect">
            <a:avLst/>
          </a:prstGeom>
          <a:solidFill>
            <a:srgbClr val="00B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2018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Nerve Conduction Studies</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5" name="TextBox 4"/>
          <p:cNvSpPr txBox="1"/>
          <p:nvPr/>
        </p:nvSpPr>
        <p:spPr>
          <a:xfrm>
            <a:off x="2438400" y="1547449"/>
            <a:ext cx="5867400" cy="646331"/>
          </a:xfrm>
          <a:prstGeom prst="rect">
            <a:avLst/>
          </a:prstGeom>
          <a:noFill/>
        </p:spPr>
        <p:txBody>
          <a:bodyPr wrap="square" rtlCol="0">
            <a:spAutoFit/>
          </a:bodyPr>
          <a:lstStyle/>
          <a:p>
            <a:r>
              <a:rPr lang="en-US" b="1" dirty="0" smtClean="0"/>
              <a:t>What are the filter and gain settings for sensory nerve conduction studies?</a:t>
            </a:r>
          </a:p>
        </p:txBody>
      </p:sp>
      <p:sp>
        <p:nvSpPr>
          <p:cNvPr id="6" name="TextBox 5"/>
          <p:cNvSpPr txBox="1"/>
          <p:nvPr/>
        </p:nvSpPr>
        <p:spPr>
          <a:xfrm>
            <a:off x="2438400" y="2133600"/>
            <a:ext cx="5867400" cy="923330"/>
          </a:xfrm>
          <a:prstGeom prst="rect">
            <a:avLst/>
          </a:prstGeom>
          <a:noFill/>
        </p:spPr>
        <p:txBody>
          <a:bodyPr wrap="square" rtlCol="0">
            <a:spAutoFit/>
          </a:bodyPr>
          <a:lstStyle/>
          <a:p>
            <a:r>
              <a:rPr lang="en-US" i="1" dirty="0" smtClean="0"/>
              <a:t>Low frequency filter: 10-20 Hz</a:t>
            </a:r>
          </a:p>
          <a:p>
            <a:r>
              <a:rPr lang="en-US" i="1" dirty="0" smtClean="0"/>
              <a:t>High frequency filter: 2 kHz</a:t>
            </a:r>
          </a:p>
          <a:p>
            <a:r>
              <a:rPr lang="en-US" i="1" dirty="0" smtClean="0"/>
              <a:t>Gain: 20 microvolts/division</a:t>
            </a:r>
            <a:endParaRPr lang="en-US" dirty="0"/>
          </a:p>
        </p:txBody>
      </p:sp>
      <p:sp>
        <p:nvSpPr>
          <p:cNvPr id="9" name="TextBox 8"/>
          <p:cNvSpPr txBox="1"/>
          <p:nvPr/>
        </p:nvSpPr>
        <p:spPr>
          <a:xfrm>
            <a:off x="2455403" y="3429000"/>
            <a:ext cx="5867400" cy="646331"/>
          </a:xfrm>
          <a:prstGeom prst="rect">
            <a:avLst/>
          </a:prstGeom>
          <a:noFill/>
        </p:spPr>
        <p:txBody>
          <a:bodyPr wrap="square" rtlCol="0">
            <a:spAutoFit/>
          </a:bodyPr>
          <a:lstStyle/>
          <a:p>
            <a:r>
              <a:rPr lang="en-US" b="1" dirty="0" smtClean="0"/>
              <a:t>What are the filter and gain settings for motor nerve conduction studies?</a:t>
            </a:r>
          </a:p>
        </p:txBody>
      </p:sp>
      <p:sp>
        <p:nvSpPr>
          <p:cNvPr id="10" name="TextBox 9"/>
          <p:cNvSpPr txBox="1"/>
          <p:nvPr/>
        </p:nvSpPr>
        <p:spPr>
          <a:xfrm>
            <a:off x="2466739" y="4075331"/>
            <a:ext cx="5867400" cy="923330"/>
          </a:xfrm>
          <a:prstGeom prst="rect">
            <a:avLst/>
          </a:prstGeom>
          <a:noFill/>
        </p:spPr>
        <p:txBody>
          <a:bodyPr wrap="square" rtlCol="0">
            <a:spAutoFit/>
          </a:bodyPr>
          <a:lstStyle/>
          <a:p>
            <a:r>
              <a:rPr lang="en-US" i="1" dirty="0" smtClean="0"/>
              <a:t>Low frequency filter: 10 Hz</a:t>
            </a:r>
          </a:p>
          <a:p>
            <a:r>
              <a:rPr lang="en-US" i="1" dirty="0" smtClean="0"/>
              <a:t>High frequency filter: 10 kHz</a:t>
            </a:r>
          </a:p>
          <a:p>
            <a:r>
              <a:rPr lang="en-US" i="1" dirty="0" smtClean="0"/>
              <a:t>Gain: 2-5 millivolts/division</a:t>
            </a:r>
            <a:endParaRPr lang="en-US" dirty="0"/>
          </a:p>
        </p:txBody>
      </p:sp>
      <p:sp>
        <p:nvSpPr>
          <p:cNvPr id="11" name="Rectangle 10"/>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54073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Nerve Conduction Studies</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5" name="TextBox 4"/>
          <p:cNvSpPr txBox="1"/>
          <p:nvPr/>
        </p:nvSpPr>
        <p:spPr>
          <a:xfrm>
            <a:off x="2460441" y="2478594"/>
            <a:ext cx="5867400" cy="369332"/>
          </a:xfrm>
          <a:prstGeom prst="rect">
            <a:avLst/>
          </a:prstGeom>
          <a:noFill/>
        </p:spPr>
        <p:txBody>
          <a:bodyPr wrap="square" rtlCol="0">
            <a:spAutoFit/>
          </a:bodyPr>
          <a:lstStyle/>
          <a:p>
            <a:r>
              <a:rPr lang="en-US" b="1" dirty="0" smtClean="0"/>
              <a:t>What is the signal-to-noise-ratio?</a:t>
            </a:r>
          </a:p>
        </p:txBody>
      </p:sp>
      <p:sp>
        <p:nvSpPr>
          <p:cNvPr id="6" name="TextBox 5"/>
          <p:cNvSpPr txBox="1"/>
          <p:nvPr/>
        </p:nvSpPr>
        <p:spPr>
          <a:xfrm>
            <a:off x="2438400" y="2829034"/>
            <a:ext cx="5867400" cy="1200329"/>
          </a:xfrm>
          <a:prstGeom prst="rect">
            <a:avLst/>
          </a:prstGeom>
          <a:noFill/>
        </p:spPr>
        <p:txBody>
          <a:bodyPr wrap="square" rtlCol="0">
            <a:spAutoFit/>
          </a:bodyPr>
          <a:lstStyle/>
          <a:p>
            <a:r>
              <a:rPr lang="en-US" i="1" dirty="0"/>
              <a:t>Signal-to-noise ratio is the ratio of the desired signal power to the background noise signal power. The most common background noise is 60-Hz noise from electrical devices in the surrounding environment.</a:t>
            </a:r>
            <a:endParaRPr lang="en-US" dirty="0"/>
          </a:p>
        </p:txBody>
      </p:sp>
      <p:sp>
        <p:nvSpPr>
          <p:cNvPr id="8" name="Rectangle 7"/>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74548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Nerve Conduction Studies</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11" name="TextBox 10"/>
          <p:cNvSpPr txBox="1"/>
          <p:nvPr/>
        </p:nvSpPr>
        <p:spPr>
          <a:xfrm>
            <a:off x="2362200" y="1828800"/>
            <a:ext cx="5867400" cy="369332"/>
          </a:xfrm>
          <a:prstGeom prst="rect">
            <a:avLst/>
          </a:prstGeom>
          <a:noFill/>
        </p:spPr>
        <p:txBody>
          <a:bodyPr wrap="square" rtlCol="0">
            <a:spAutoFit/>
          </a:bodyPr>
          <a:lstStyle/>
          <a:p>
            <a:r>
              <a:rPr lang="en-US" b="1" dirty="0" smtClean="0"/>
              <a:t>What can be done to improve the response?</a:t>
            </a:r>
          </a:p>
        </p:txBody>
      </p:sp>
      <p:sp>
        <p:nvSpPr>
          <p:cNvPr id="12" name="TextBox 11"/>
          <p:cNvSpPr txBox="1"/>
          <p:nvPr/>
        </p:nvSpPr>
        <p:spPr>
          <a:xfrm>
            <a:off x="2362200" y="2235377"/>
            <a:ext cx="5334000" cy="3416320"/>
          </a:xfrm>
          <a:prstGeom prst="rect">
            <a:avLst/>
          </a:prstGeom>
          <a:noFill/>
        </p:spPr>
        <p:txBody>
          <a:bodyPr wrap="square" rtlCol="0">
            <a:spAutoFit/>
          </a:bodyPr>
          <a:lstStyle/>
          <a:p>
            <a:r>
              <a:rPr lang="en-US" i="1" dirty="0"/>
              <a:t>Since the signals recorded during </a:t>
            </a:r>
            <a:r>
              <a:rPr lang="en-US" i="1" dirty="0" smtClean="0"/>
              <a:t>nerve conduction studies and </a:t>
            </a:r>
            <a:r>
              <a:rPr lang="en-US" i="1" dirty="0"/>
              <a:t>EMG are based on the differences between the active and reference electrodes, making sure that the two electrodes have the same impedance will decrease the background noise. This can be done by making sure the electrodes are the same type, have intact wires and good connections, the underlying skin is clean and intact, a conducting jelly is used between the skin and electrodes, the electrodes are secured to the skin with tape, </a:t>
            </a:r>
            <a:r>
              <a:rPr lang="en-US" i="1" dirty="0" smtClean="0"/>
              <a:t>a </a:t>
            </a:r>
            <a:r>
              <a:rPr lang="en-US" i="1" dirty="0"/>
              <a:t>ground is in place between the stimulator and recording electrodes, and coaxial cables are used.</a:t>
            </a:r>
            <a:endParaRPr lang="en-US" dirty="0"/>
          </a:p>
        </p:txBody>
      </p:sp>
      <p:sp>
        <p:nvSpPr>
          <p:cNvPr id="8" name="Rectangle 7"/>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68092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Nerve Conduction Studies</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5" name="TextBox 4"/>
          <p:cNvSpPr txBox="1"/>
          <p:nvPr/>
        </p:nvSpPr>
        <p:spPr>
          <a:xfrm>
            <a:off x="2438400" y="1547449"/>
            <a:ext cx="5867400" cy="923330"/>
          </a:xfrm>
          <a:prstGeom prst="rect">
            <a:avLst/>
          </a:prstGeom>
          <a:noFill/>
        </p:spPr>
        <p:txBody>
          <a:bodyPr wrap="square" rtlCol="0">
            <a:spAutoFit/>
          </a:bodyPr>
          <a:lstStyle/>
          <a:p>
            <a:r>
              <a:rPr lang="en-US" b="1" dirty="0" smtClean="0"/>
              <a:t>What </a:t>
            </a:r>
            <a:r>
              <a:rPr lang="en-US" b="1" dirty="0"/>
              <a:t>types of disorders cause a reduction of the CMAP amplitude and how can these be distinguished electrodiagnostically? </a:t>
            </a:r>
            <a:endParaRPr lang="en-US" b="1" dirty="0" smtClean="0"/>
          </a:p>
        </p:txBody>
      </p:sp>
      <p:sp>
        <p:nvSpPr>
          <p:cNvPr id="6" name="TextBox 5"/>
          <p:cNvSpPr txBox="1"/>
          <p:nvPr/>
        </p:nvSpPr>
        <p:spPr>
          <a:xfrm>
            <a:off x="2438400" y="2579254"/>
            <a:ext cx="5257800" cy="3970318"/>
          </a:xfrm>
          <a:prstGeom prst="rect">
            <a:avLst/>
          </a:prstGeom>
          <a:noFill/>
        </p:spPr>
        <p:txBody>
          <a:bodyPr wrap="square" rtlCol="0">
            <a:spAutoFit/>
          </a:bodyPr>
          <a:lstStyle/>
          <a:p>
            <a:pPr marL="342900" indent="-342900">
              <a:buAutoNum type="arabicPeriod"/>
            </a:pPr>
            <a:r>
              <a:rPr lang="en-US" i="1" dirty="0" smtClean="0"/>
              <a:t>Motor neuron disease</a:t>
            </a:r>
          </a:p>
          <a:p>
            <a:pPr marL="342900" indent="-342900">
              <a:buAutoNum type="arabicPeriod"/>
            </a:pPr>
            <a:r>
              <a:rPr lang="en-US" i="1" dirty="0" smtClean="0"/>
              <a:t>Radiculopathy</a:t>
            </a:r>
          </a:p>
          <a:p>
            <a:pPr marL="342900" indent="-342900">
              <a:buAutoNum type="arabicPeriod"/>
            </a:pPr>
            <a:r>
              <a:rPr lang="en-US" i="1" dirty="0" smtClean="0"/>
              <a:t>Plexopathy</a:t>
            </a:r>
          </a:p>
          <a:p>
            <a:pPr marL="342900" indent="-342900">
              <a:buAutoNum type="arabicPeriod"/>
            </a:pPr>
            <a:r>
              <a:rPr lang="en-US" i="1" dirty="0" smtClean="0"/>
              <a:t>Neuropathy</a:t>
            </a:r>
          </a:p>
          <a:p>
            <a:pPr marL="342900" indent="-342900">
              <a:buAutoNum type="arabicPeriod"/>
            </a:pPr>
            <a:r>
              <a:rPr lang="en-US" i="1" dirty="0" smtClean="0"/>
              <a:t>Some myopathies</a:t>
            </a:r>
          </a:p>
          <a:p>
            <a:pPr marL="342900" indent="-342900">
              <a:buAutoNum type="arabicPeriod"/>
            </a:pPr>
            <a:r>
              <a:rPr lang="en-US" i="1" dirty="0" smtClean="0"/>
              <a:t>Lambert Eaton myasthenic syndrome</a:t>
            </a:r>
          </a:p>
          <a:p>
            <a:pPr marL="342900" indent="-342900">
              <a:buAutoNum type="arabicPeriod"/>
            </a:pPr>
            <a:r>
              <a:rPr lang="en-US" i="1" dirty="0" smtClean="0"/>
              <a:t>Conduction block from demyelination</a:t>
            </a:r>
          </a:p>
          <a:p>
            <a:pPr marL="342900" indent="-342900">
              <a:buAutoNum type="arabicPeriod"/>
            </a:pPr>
            <a:endParaRPr lang="en-US" i="1" dirty="0"/>
          </a:p>
          <a:p>
            <a:r>
              <a:rPr lang="en-US" i="1" dirty="0" smtClean="0"/>
              <a:t>These can be distinguished by looking for associated electrodiagnostic findings such as pattern of weakness/denervation, presence of sensory involvement, exercise testing for neuromuscular junction disorder, and/or needle EMG testing to differentiate neurogenic from myogenic changes.</a:t>
            </a:r>
            <a:endParaRPr lang="en-US" dirty="0"/>
          </a:p>
        </p:txBody>
      </p:sp>
      <p:sp>
        <p:nvSpPr>
          <p:cNvPr id="8" name="Rectangle 7"/>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57063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Nerve Conduction Studies</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5" name="TextBox 4"/>
          <p:cNvSpPr txBox="1"/>
          <p:nvPr/>
        </p:nvSpPr>
        <p:spPr>
          <a:xfrm>
            <a:off x="2438400" y="1547449"/>
            <a:ext cx="5867400" cy="646331"/>
          </a:xfrm>
          <a:prstGeom prst="rect">
            <a:avLst/>
          </a:prstGeom>
          <a:noFill/>
        </p:spPr>
        <p:txBody>
          <a:bodyPr wrap="square" rtlCol="0">
            <a:spAutoFit/>
          </a:bodyPr>
          <a:lstStyle/>
          <a:p>
            <a:r>
              <a:rPr lang="en-US" b="1" dirty="0" smtClean="0"/>
              <a:t>How can you tell if you are not over the motor point of the muscle? What errors might this produce?</a:t>
            </a:r>
          </a:p>
        </p:txBody>
      </p:sp>
      <p:sp>
        <p:nvSpPr>
          <p:cNvPr id="6" name="TextBox 5"/>
          <p:cNvSpPr txBox="1"/>
          <p:nvPr/>
        </p:nvSpPr>
        <p:spPr>
          <a:xfrm>
            <a:off x="2438400" y="2133600"/>
            <a:ext cx="5867400" cy="1200329"/>
          </a:xfrm>
          <a:prstGeom prst="rect">
            <a:avLst/>
          </a:prstGeom>
          <a:noFill/>
        </p:spPr>
        <p:txBody>
          <a:bodyPr wrap="square" rtlCol="0">
            <a:spAutoFit/>
          </a:bodyPr>
          <a:lstStyle/>
          <a:p>
            <a:r>
              <a:rPr lang="en-US" i="1" dirty="0" smtClean="0"/>
              <a:t>There will be an initial positive deflection in the CMAP. </a:t>
            </a:r>
          </a:p>
          <a:p>
            <a:endParaRPr lang="en-US" i="1" dirty="0"/>
          </a:p>
          <a:p>
            <a:r>
              <a:rPr lang="en-US" i="1" dirty="0" smtClean="0"/>
              <a:t>This can cause difficulty determining an accurate onset latency. It can also artificially reduce the amplitude.</a:t>
            </a:r>
            <a:endParaRPr lang="en-US" dirty="0"/>
          </a:p>
        </p:txBody>
      </p:sp>
      <p:sp>
        <p:nvSpPr>
          <p:cNvPr id="8" name="Rectangle 7"/>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68574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Nerve Conduction Studies</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5" name="TextBox 4"/>
          <p:cNvSpPr txBox="1"/>
          <p:nvPr/>
        </p:nvSpPr>
        <p:spPr>
          <a:xfrm>
            <a:off x="2438400" y="1547449"/>
            <a:ext cx="5867400" cy="646331"/>
          </a:xfrm>
          <a:prstGeom prst="rect">
            <a:avLst/>
          </a:prstGeom>
          <a:noFill/>
        </p:spPr>
        <p:txBody>
          <a:bodyPr wrap="square" rtlCol="0">
            <a:spAutoFit/>
          </a:bodyPr>
          <a:lstStyle/>
          <a:p>
            <a:r>
              <a:rPr lang="en-US" b="1" dirty="0" smtClean="0"/>
              <a:t>What is the significance of supramaximal stimulation, and if not obtained, what errors occur?</a:t>
            </a:r>
          </a:p>
        </p:txBody>
      </p:sp>
      <p:sp>
        <p:nvSpPr>
          <p:cNvPr id="6" name="TextBox 5"/>
          <p:cNvSpPr txBox="1"/>
          <p:nvPr/>
        </p:nvSpPr>
        <p:spPr>
          <a:xfrm>
            <a:off x="2438400" y="2133600"/>
            <a:ext cx="5867400" cy="923330"/>
          </a:xfrm>
          <a:prstGeom prst="rect">
            <a:avLst/>
          </a:prstGeom>
          <a:noFill/>
        </p:spPr>
        <p:txBody>
          <a:bodyPr wrap="square" rtlCol="0">
            <a:spAutoFit/>
          </a:bodyPr>
          <a:lstStyle/>
          <a:p>
            <a:r>
              <a:rPr lang="en-US" i="1" dirty="0"/>
              <a:t>Supramaximal stimulation ensures that all nerve fibers have been depolarized. If not achieved, latencies may be </a:t>
            </a:r>
            <a:r>
              <a:rPr lang="en-US" i="1" dirty="0" smtClean="0"/>
              <a:t>artificially </a:t>
            </a:r>
            <a:r>
              <a:rPr lang="en-US" i="1" dirty="0"/>
              <a:t>prolonged and amplitudes </a:t>
            </a:r>
            <a:r>
              <a:rPr lang="en-US" i="1" dirty="0" smtClean="0"/>
              <a:t>artificially </a:t>
            </a:r>
            <a:r>
              <a:rPr lang="en-US" i="1" dirty="0"/>
              <a:t>lower.</a:t>
            </a:r>
            <a:endParaRPr lang="en-US" dirty="0"/>
          </a:p>
        </p:txBody>
      </p:sp>
      <p:sp>
        <p:nvSpPr>
          <p:cNvPr id="9" name="TextBox 8"/>
          <p:cNvSpPr txBox="1"/>
          <p:nvPr/>
        </p:nvSpPr>
        <p:spPr>
          <a:xfrm>
            <a:off x="2455403" y="3429000"/>
            <a:ext cx="5867400" cy="646331"/>
          </a:xfrm>
          <a:prstGeom prst="rect">
            <a:avLst/>
          </a:prstGeom>
          <a:noFill/>
        </p:spPr>
        <p:txBody>
          <a:bodyPr wrap="square" rtlCol="0">
            <a:spAutoFit/>
          </a:bodyPr>
          <a:lstStyle/>
          <a:p>
            <a:r>
              <a:rPr lang="en-US" b="1" dirty="0" smtClean="0"/>
              <a:t>What </a:t>
            </a:r>
            <a:r>
              <a:rPr lang="en-US" b="1" dirty="0"/>
              <a:t>does 60 Hz interference look like and what can be done to eliminate it? </a:t>
            </a:r>
            <a:endParaRPr lang="en-US" b="1" dirty="0" smtClean="0"/>
          </a:p>
        </p:txBody>
      </p:sp>
      <p:sp>
        <p:nvSpPr>
          <p:cNvPr id="10" name="TextBox 9"/>
          <p:cNvSpPr txBox="1"/>
          <p:nvPr/>
        </p:nvSpPr>
        <p:spPr>
          <a:xfrm>
            <a:off x="2466739" y="4075331"/>
            <a:ext cx="5867400" cy="1754326"/>
          </a:xfrm>
          <a:prstGeom prst="rect">
            <a:avLst/>
          </a:prstGeom>
          <a:noFill/>
        </p:spPr>
        <p:txBody>
          <a:bodyPr wrap="square" rtlCol="0">
            <a:spAutoFit/>
          </a:bodyPr>
          <a:lstStyle/>
          <a:p>
            <a:r>
              <a:rPr lang="en-US" i="1" dirty="0"/>
              <a:t>60 Hz noise looks like a sinusoidal 60 Hz wave. </a:t>
            </a:r>
            <a:r>
              <a:rPr lang="en-US" i="1" dirty="0" smtClean="0"/>
              <a:t>This interference </a:t>
            </a:r>
            <a:r>
              <a:rPr lang="en-US" i="1" dirty="0"/>
              <a:t>can be reduced by making sure the recording and reference electrodes are electrically </a:t>
            </a:r>
            <a:r>
              <a:rPr lang="en-US" i="1" dirty="0" smtClean="0"/>
              <a:t>neutral. This includes cleansing </a:t>
            </a:r>
            <a:r>
              <a:rPr lang="en-US" i="1" dirty="0"/>
              <a:t>the skin, </a:t>
            </a:r>
            <a:r>
              <a:rPr lang="en-US" i="1" dirty="0" smtClean="0"/>
              <a:t>applying </a:t>
            </a:r>
            <a:r>
              <a:rPr lang="en-US" i="1" dirty="0"/>
              <a:t>conductive jelly to </a:t>
            </a:r>
            <a:r>
              <a:rPr lang="en-US" i="1" dirty="0" smtClean="0"/>
              <a:t>the electrodes, and ensuring the electrodes are securely </a:t>
            </a:r>
            <a:r>
              <a:rPr lang="en-US" i="1" dirty="0"/>
              <a:t>fixed to the </a:t>
            </a:r>
            <a:r>
              <a:rPr lang="en-US" i="1" dirty="0" smtClean="0"/>
              <a:t>skin.</a:t>
            </a:r>
            <a:endParaRPr lang="en-US" dirty="0"/>
          </a:p>
        </p:txBody>
      </p:sp>
      <p:sp>
        <p:nvSpPr>
          <p:cNvPr id="11" name="Rectangle 10"/>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54187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Nerve Conduction Studies</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5" name="TextBox 4"/>
          <p:cNvSpPr txBox="1"/>
          <p:nvPr/>
        </p:nvSpPr>
        <p:spPr>
          <a:xfrm>
            <a:off x="2438400" y="1547449"/>
            <a:ext cx="5867400" cy="646331"/>
          </a:xfrm>
          <a:prstGeom prst="rect">
            <a:avLst/>
          </a:prstGeom>
          <a:noFill/>
        </p:spPr>
        <p:txBody>
          <a:bodyPr wrap="square" rtlCol="0">
            <a:spAutoFit/>
          </a:bodyPr>
          <a:lstStyle/>
          <a:p>
            <a:r>
              <a:rPr lang="en-US" b="1" dirty="0" smtClean="0"/>
              <a:t>What disease states are correlated with a prolonged</a:t>
            </a:r>
          </a:p>
          <a:p>
            <a:r>
              <a:rPr lang="en-US" b="1" dirty="0" smtClean="0"/>
              <a:t>F-response?</a:t>
            </a:r>
          </a:p>
        </p:txBody>
      </p:sp>
      <p:sp>
        <p:nvSpPr>
          <p:cNvPr id="6" name="TextBox 5"/>
          <p:cNvSpPr txBox="1"/>
          <p:nvPr/>
        </p:nvSpPr>
        <p:spPr>
          <a:xfrm>
            <a:off x="2438400" y="2133600"/>
            <a:ext cx="5867400" cy="646331"/>
          </a:xfrm>
          <a:prstGeom prst="rect">
            <a:avLst/>
          </a:prstGeom>
          <a:noFill/>
        </p:spPr>
        <p:txBody>
          <a:bodyPr wrap="square" rtlCol="0">
            <a:spAutoFit/>
          </a:bodyPr>
          <a:lstStyle/>
          <a:p>
            <a:r>
              <a:rPr lang="en-US" i="1" dirty="0" smtClean="0"/>
              <a:t>Demyelinating polyradiculoneuropathies (AIDP/CIDP), C8/T1 or L5/S1 radiculopathies. </a:t>
            </a:r>
            <a:endParaRPr lang="en-US" dirty="0"/>
          </a:p>
        </p:txBody>
      </p:sp>
      <p:sp>
        <p:nvSpPr>
          <p:cNvPr id="11" name="TextBox 10"/>
          <p:cNvSpPr txBox="1"/>
          <p:nvPr/>
        </p:nvSpPr>
        <p:spPr>
          <a:xfrm>
            <a:off x="2438400" y="3669324"/>
            <a:ext cx="5867400" cy="646331"/>
          </a:xfrm>
          <a:prstGeom prst="rect">
            <a:avLst/>
          </a:prstGeom>
          <a:noFill/>
        </p:spPr>
        <p:txBody>
          <a:bodyPr wrap="square" rtlCol="0">
            <a:spAutoFit/>
          </a:bodyPr>
          <a:lstStyle/>
          <a:p>
            <a:r>
              <a:rPr lang="en-US" b="1" dirty="0" smtClean="0"/>
              <a:t>What disease states are correlated with a prolonged </a:t>
            </a:r>
          </a:p>
          <a:p>
            <a:r>
              <a:rPr lang="en-US" b="1" dirty="0" smtClean="0"/>
              <a:t>H-reflex?</a:t>
            </a:r>
          </a:p>
        </p:txBody>
      </p:sp>
      <p:sp>
        <p:nvSpPr>
          <p:cNvPr id="12" name="TextBox 11"/>
          <p:cNvSpPr txBox="1"/>
          <p:nvPr/>
        </p:nvSpPr>
        <p:spPr>
          <a:xfrm>
            <a:off x="2438400" y="4255475"/>
            <a:ext cx="5867400" cy="923330"/>
          </a:xfrm>
          <a:prstGeom prst="rect">
            <a:avLst/>
          </a:prstGeom>
          <a:noFill/>
        </p:spPr>
        <p:txBody>
          <a:bodyPr wrap="square" rtlCol="0">
            <a:spAutoFit/>
          </a:bodyPr>
          <a:lstStyle/>
          <a:p>
            <a:r>
              <a:rPr lang="en-US" i="1" dirty="0" smtClean="0"/>
              <a:t>Polyneuropathies, proximal sciatic and tibial mononeuropathies, lumbosacral plexopathies, and S1 radiculopathies.</a:t>
            </a:r>
            <a:endParaRPr lang="en-US" dirty="0"/>
          </a:p>
        </p:txBody>
      </p:sp>
      <p:sp>
        <p:nvSpPr>
          <p:cNvPr id="9" name="Rectangle 8"/>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70854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2438400" y="2598420"/>
            <a:ext cx="1752600" cy="369332"/>
          </a:xfrm>
          <a:prstGeom prst="rect">
            <a:avLst/>
          </a:prstGeom>
          <a:noFill/>
        </p:spPr>
        <p:txBody>
          <a:bodyPr wrap="square" rtlCol="0">
            <a:spAutoFit/>
          </a:bodyPr>
          <a:lstStyle/>
          <a:p>
            <a:endParaRPr lang="en-US" dirty="0"/>
          </a:p>
        </p:txBody>
      </p:sp>
      <p:sp>
        <p:nvSpPr>
          <p:cNvPr id="8" name="Title 1"/>
          <p:cNvSpPr>
            <a:spLocks noGrp="1"/>
          </p:cNvSpPr>
          <p:nvPr>
            <p:ph type="title"/>
          </p:nvPr>
        </p:nvSpPr>
        <p:spPr/>
        <p:txBody>
          <a:bodyPr>
            <a:normAutofit fontScale="90000"/>
          </a:bodyPr>
          <a:lstStyle/>
          <a:p>
            <a:r>
              <a:rPr lang="en-US" dirty="0" smtClean="0">
                <a:solidFill>
                  <a:srgbClr val="FF0000"/>
                </a:solidFill>
              </a:rPr>
              <a:t>Normal Values</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9" name="TextBox 8"/>
          <p:cNvSpPr txBox="1"/>
          <p:nvPr/>
        </p:nvSpPr>
        <p:spPr>
          <a:xfrm>
            <a:off x="2438400" y="2587688"/>
            <a:ext cx="5867400" cy="369332"/>
          </a:xfrm>
          <a:prstGeom prst="rect">
            <a:avLst/>
          </a:prstGeom>
          <a:noFill/>
        </p:spPr>
        <p:txBody>
          <a:bodyPr wrap="square" rtlCol="0">
            <a:spAutoFit/>
          </a:bodyPr>
          <a:lstStyle/>
          <a:p>
            <a:r>
              <a:rPr lang="en-US" b="1" dirty="0"/>
              <a:t>What </a:t>
            </a:r>
            <a:r>
              <a:rPr lang="en-US" b="1" dirty="0" smtClean="0"/>
              <a:t>is a normative tibial/soleus H-reflex value?</a:t>
            </a:r>
          </a:p>
        </p:txBody>
      </p:sp>
      <p:sp>
        <p:nvSpPr>
          <p:cNvPr id="11" name="TextBox 10"/>
          <p:cNvSpPr txBox="1"/>
          <p:nvPr/>
        </p:nvSpPr>
        <p:spPr>
          <a:xfrm>
            <a:off x="2434107" y="3026810"/>
            <a:ext cx="6096000" cy="369332"/>
          </a:xfrm>
          <a:prstGeom prst="rect">
            <a:avLst/>
          </a:prstGeom>
          <a:noFill/>
        </p:spPr>
        <p:txBody>
          <a:bodyPr wrap="square" rtlCol="0">
            <a:spAutoFit/>
          </a:bodyPr>
          <a:lstStyle/>
          <a:p>
            <a:r>
              <a:rPr lang="en-US" i="1" dirty="0" smtClean="0"/>
              <a:t>34 ms, with a side to side difference of up to 1.5 ms.</a:t>
            </a:r>
            <a:endParaRPr lang="en-US" i="1" dirty="0"/>
          </a:p>
        </p:txBody>
      </p:sp>
      <p:sp>
        <p:nvSpPr>
          <p:cNvPr id="10" name="Rectangle 9"/>
          <p:cNvSpPr/>
          <p:nvPr/>
        </p:nvSpPr>
        <p:spPr>
          <a:xfrm>
            <a:off x="152400" y="1447800"/>
            <a:ext cx="1371600" cy="304800"/>
          </a:xfrm>
          <a:prstGeom prst="rect">
            <a:avLst/>
          </a:prstGeom>
          <a:solidFill>
            <a:srgbClr val="92D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59156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2438400" y="2598420"/>
            <a:ext cx="1752600" cy="369332"/>
          </a:xfrm>
          <a:prstGeom prst="rect">
            <a:avLst/>
          </a:prstGeom>
          <a:noFill/>
        </p:spPr>
        <p:txBody>
          <a:bodyPr wrap="square" rtlCol="0">
            <a:spAutoFit/>
          </a:bodyPr>
          <a:lstStyle/>
          <a:p>
            <a:endParaRPr lang="en-US" dirty="0"/>
          </a:p>
        </p:txBody>
      </p:sp>
      <p:sp>
        <p:nvSpPr>
          <p:cNvPr id="8" name="Title 1"/>
          <p:cNvSpPr>
            <a:spLocks noGrp="1"/>
          </p:cNvSpPr>
          <p:nvPr>
            <p:ph type="title"/>
          </p:nvPr>
        </p:nvSpPr>
        <p:spPr/>
        <p:txBody>
          <a:bodyPr>
            <a:normAutofit fontScale="90000"/>
          </a:bodyPr>
          <a:lstStyle/>
          <a:p>
            <a:r>
              <a:rPr lang="en-US" dirty="0" smtClean="0">
                <a:solidFill>
                  <a:srgbClr val="FF0000"/>
                </a:solidFill>
              </a:rPr>
              <a:t>Normal Values</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7" name="TextBox 6"/>
          <p:cNvSpPr txBox="1"/>
          <p:nvPr/>
        </p:nvSpPr>
        <p:spPr>
          <a:xfrm>
            <a:off x="2432732" y="2438399"/>
            <a:ext cx="5867400" cy="1200329"/>
          </a:xfrm>
          <a:prstGeom prst="rect">
            <a:avLst/>
          </a:prstGeom>
          <a:noFill/>
        </p:spPr>
        <p:txBody>
          <a:bodyPr wrap="square" rtlCol="0">
            <a:spAutoFit/>
          </a:bodyPr>
          <a:lstStyle/>
          <a:p>
            <a:pPr algn="ctr"/>
            <a:r>
              <a:rPr lang="en-US" sz="2400" b="1" dirty="0" smtClean="0"/>
              <a:t>You have completed the advanced topics for this module. Please choose a new module from the menu on the left. </a:t>
            </a:r>
          </a:p>
        </p:txBody>
      </p:sp>
      <p:sp>
        <p:nvSpPr>
          <p:cNvPr id="9" name="Rectangle 8"/>
          <p:cNvSpPr/>
          <p:nvPr/>
        </p:nvSpPr>
        <p:spPr>
          <a:xfrm>
            <a:off x="152400" y="1447800"/>
            <a:ext cx="1371600" cy="304800"/>
          </a:xfrm>
          <a:prstGeom prst="rect">
            <a:avLst/>
          </a:prstGeom>
          <a:solidFill>
            <a:srgbClr val="92D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81863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438400" y="1547449"/>
            <a:ext cx="5867400" cy="369332"/>
          </a:xfrm>
          <a:prstGeom prst="rect">
            <a:avLst/>
          </a:prstGeom>
          <a:noFill/>
        </p:spPr>
        <p:txBody>
          <a:bodyPr wrap="square" rtlCol="0">
            <a:spAutoFit/>
          </a:bodyPr>
          <a:lstStyle/>
          <a:p>
            <a:r>
              <a:rPr lang="en-US" b="1" dirty="0" smtClean="0"/>
              <a:t>What are filters?</a:t>
            </a:r>
            <a:endParaRPr lang="en-US" b="1" dirty="0"/>
          </a:p>
        </p:txBody>
      </p:sp>
      <p:sp>
        <p:nvSpPr>
          <p:cNvPr id="13" name="TextBox 12"/>
          <p:cNvSpPr txBox="1"/>
          <p:nvPr/>
        </p:nvSpPr>
        <p:spPr>
          <a:xfrm>
            <a:off x="2438400" y="1939493"/>
            <a:ext cx="5867400" cy="1477328"/>
          </a:xfrm>
          <a:prstGeom prst="rect">
            <a:avLst/>
          </a:prstGeom>
          <a:noFill/>
        </p:spPr>
        <p:txBody>
          <a:bodyPr wrap="square" rtlCol="0">
            <a:spAutoFit/>
          </a:bodyPr>
          <a:lstStyle/>
          <a:p>
            <a:r>
              <a:rPr lang="en-US" i="1" dirty="0"/>
              <a:t>Filters are circuits that process a signal (i.e. remove unwanted electrical noise). Electrodiagnostic studies use low-frequency (high-pass) and high-frequency (low-pass) filters to exclude high- and low-frequency electrical noise to reproduce the signal of interest.</a:t>
            </a:r>
            <a:endParaRPr lang="en-US" dirty="0"/>
          </a:p>
        </p:txBody>
      </p:sp>
      <p:sp>
        <p:nvSpPr>
          <p:cNvPr id="9" name="Title 1"/>
          <p:cNvSpPr>
            <a:spLocks noGrp="1"/>
          </p:cNvSpPr>
          <p:nvPr>
            <p:ph type="title"/>
          </p:nvPr>
        </p:nvSpPr>
        <p:spPr/>
        <p:txBody>
          <a:bodyPr/>
          <a:lstStyle/>
          <a:p>
            <a:r>
              <a:rPr lang="en-US" dirty="0" smtClean="0"/>
              <a:t>Basic Concepts</a:t>
            </a:r>
            <a:endParaRPr lang="en-US" dirty="0"/>
          </a:p>
        </p:txBody>
      </p:sp>
      <p:sp>
        <p:nvSpPr>
          <p:cNvPr id="7" name="Rectangle 6"/>
          <p:cNvSpPr/>
          <p:nvPr/>
        </p:nvSpPr>
        <p:spPr>
          <a:xfrm>
            <a:off x="152400" y="914400"/>
            <a:ext cx="1371600" cy="304800"/>
          </a:xfrm>
          <a:prstGeom prst="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7926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38400" y="1758696"/>
            <a:ext cx="5867400" cy="369332"/>
          </a:xfrm>
          <a:prstGeom prst="rect">
            <a:avLst/>
          </a:prstGeom>
          <a:noFill/>
        </p:spPr>
        <p:txBody>
          <a:bodyPr wrap="square" rtlCol="0">
            <a:spAutoFit/>
          </a:bodyPr>
          <a:lstStyle/>
          <a:p>
            <a:r>
              <a:rPr lang="en-US" b="1" u="sng" dirty="0" smtClean="0"/>
              <a:t>Neuromuscular Junction Physiology</a:t>
            </a:r>
            <a:r>
              <a:rPr lang="en-US" b="1" dirty="0" smtClean="0"/>
              <a:t>:</a:t>
            </a:r>
          </a:p>
        </p:txBody>
      </p:sp>
      <p:sp>
        <p:nvSpPr>
          <p:cNvPr id="7" name="TextBox 6"/>
          <p:cNvSpPr txBox="1"/>
          <p:nvPr/>
        </p:nvSpPr>
        <p:spPr>
          <a:xfrm>
            <a:off x="2438400" y="2755229"/>
            <a:ext cx="4876800" cy="646331"/>
          </a:xfrm>
          <a:prstGeom prst="rect">
            <a:avLst/>
          </a:prstGeom>
          <a:noFill/>
        </p:spPr>
        <p:txBody>
          <a:bodyPr wrap="square" rtlCol="0">
            <a:spAutoFit/>
          </a:bodyPr>
          <a:lstStyle/>
          <a:p>
            <a:endParaRPr lang="en-US" i="1" dirty="0" smtClean="0"/>
          </a:p>
          <a:p>
            <a:pPr marL="342900" indent="-342900">
              <a:buAutoNum type="arabicPeriod"/>
            </a:pPr>
            <a:endParaRPr lang="en-US" dirty="0"/>
          </a:p>
        </p:txBody>
      </p:sp>
      <p:sp>
        <p:nvSpPr>
          <p:cNvPr id="8" name="TextBox 7"/>
          <p:cNvSpPr txBox="1"/>
          <p:nvPr/>
        </p:nvSpPr>
        <p:spPr>
          <a:xfrm>
            <a:off x="2438400" y="2414171"/>
            <a:ext cx="5867400" cy="369332"/>
          </a:xfrm>
          <a:prstGeom prst="rect">
            <a:avLst/>
          </a:prstGeom>
          <a:noFill/>
        </p:spPr>
        <p:txBody>
          <a:bodyPr wrap="square" rtlCol="0">
            <a:spAutoFit/>
          </a:bodyPr>
          <a:lstStyle/>
          <a:p>
            <a:r>
              <a:rPr lang="en-US" b="1" dirty="0" smtClean="0"/>
              <a:t>How is acetylcholine synthesized?</a:t>
            </a:r>
          </a:p>
        </p:txBody>
      </p:sp>
      <p:sp>
        <p:nvSpPr>
          <p:cNvPr id="9" name="TextBox 8"/>
          <p:cNvSpPr txBox="1"/>
          <p:nvPr/>
        </p:nvSpPr>
        <p:spPr>
          <a:xfrm>
            <a:off x="2438400" y="2801395"/>
            <a:ext cx="5257800" cy="923330"/>
          </a:xfrm>
          <a:prstGeom prst="rect">
            <a:avLst/>
          </a:prstGeom>
          <a:noFill/>
        </p:spPr>
        <p:txBody>
          <a:bodyPr wrap="square" rtlCol="0">
            <a:spAutoFit/>
          </a:bodyPr>
          <a:lstStyle/>
          <a:p>
            <a:r>
              <a:rPr lang="en-US" i="1" dirty="0"/>
              <a:t>Acetylcholine is synthesized in the pre-synaptic nerve terminal by the enzyme choline acetyltransferase from the compounds </a:t>
            </a:r>
            <a:r>
              <a:rPr lang="en-US" i="1" dirty="0" smtClean="0"/>
              <a:t>acetyl-CoA </a:t>
            </a:r>
            <a:r>
              <a:rPr lang="en-US" i="1" dirty="0"/>
              <a:t>and </a:t>
            </a:r>
            <a:r>
              <a:rPr lang="en-US" i="1" dirty="0" smtClean="0"/>
              <a:t>choline</a:t>
            </a:r>
            <a:r>
              <a:rPr lang="en-US" i="1" dirty="0"/>
              <a:t>.</a:t>
            </a:r>
            <a:endParaRPr lang="en-US" dirty="0"/>
          </a:p>
        </p:txBody>
      </p:sp>
      <p:sp>
        <p:nvSpPr>
          <p:cNvPr id="11" name="Title 1"/>
          <p:cNvSpPr>
            <a:spLocks noGrp="1"/>
          </p:cNvSpPr>
          <p:nvPr>
            <p:ph type="title"/>
          </p:nvPr>
        </p:nvSpPr>
        <p:spPr/>
        <p:txBody>
          <a:bodyPr>
            <a:normAutofit fontScale="90000"/>
          </a:bodyPr>
          <a:lstStyle/>
          <a:p>
            <a:r>
              <a:rPr lang="en-US" dirty="0" smtClean="0">
                <a:solidFill>
                  <a:srgbClr val="FF0000"/>
                </a:solidFill>
              </a:rPr>
              <a:t>Repetitive Stimulation</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10" name="TextBox 9"/>
          <p:cNvSpPr txBox="1"/>
          <p:nvPr/>
        </p:nvSpPr>
        <p:spPr>
          <a:xfrm>
            <a:off x="2438400" y="4001089"/>
            <a:ext cx="5867400" cy="369332"/>
          </a:xfrm>
          <a:prstGeom prst="rect">
            <a:avLst/>
          </a:prstGeom>
          <a:noFill/>
        </p:spPr>
        <p:txBody>
          <a:bodyPr wrap="square" rtlCol="0">
            <a:spAutoFit/>
          </a:bodyPr>
          <a:lstStyle/>
          <a:p>
            <a:r>
              <a:rPr lang="en-US" b="1" dirty="0" smtClean="0"/>
              <a:t>What are quanta?</a:t>
            </a:r>
          </a:p>
        </p:txBody>
      </p:sp>
      <p:sp>
        <p:nvSpPr>
          <p:cNvPr id="12" name="TextBox 11"/>
          <p:cNvSpPr txBox="1"/>
          <p:nvPr/>
        </p:nvSpPr>
        <p:spPr>
          <a:xfrm>
            <a:off x="2438400" y="4388313"/>
            <a:ext cx="5257800" cy="646331"/>
          </a:xfrm>
          <a:prstGeom prst="rect">
            <a:avLst/>
          </a:prstGeom>
          <a:noFill/>
        </p:spPr>
        <p:txBody>
          <a:bodyPr wrap="square" rtlCol="0">
            <a:spAutoFit/>
          </a:bodyPr>
          <a:lstStyle/>
          <a:p>
            <a:r>
              <a:rPr lang="en-US" i="1" dirty="0" smtClean="0"/>
              <a:t>Vesicles containing acetylcholine. Each quanta stores about 10,000 molecules of acetylcholine.</a:t>
            </a:r>
            <a:endParaRPr lang="en-US" dirty="0"/>
          </a:p>
        </p:txBody>
      </p:sp>
      <p:sp>
        <p:nvSpPr>
          <p:cNvPr id="13" name="Rectangle 12"/>
          <p:cNvSpPr/>
          <p:nvPr/>
        </p:nvSpPr>
        <p:spPr>
          <a:xfrm>
            <a:off x="151140" y="1676400"/>
            <a:ext cx="1371600" cy="304800"/>
          </a:xfrm>
          <a:prstGeom prst="rect">
            <a:avLst/>
          </a:prstGeom>
          <a:solidFill>
            <a:srgbClr val="00B0F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49452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38400" y="1758696"/>
            <a:ext cx="5867400" cy="369332"/>
          </a:xfrm>
          <a:prstGeom prst="rect">
            <a:avLst/>
          </a:prstGeom>
          <a:noFill/>
        </p:spPr>
        <p:txBody>
          <a:bodyPr wrap="square" rtlCol="0">
            <a:spAutoFit/>
          </a:bodyPr>
          <a:lstStyle/>
          <a:p>
            <a:r>
              <a:rPr lang="en-US" b="1" u="sng" dirty="0" smtClean="0"/>
              <a:t>Neuromuscular Junction Physiology</a:t>
            </a:r>
            <a:r>
              <a:rPr lang="en-US" b="1" dirty="0" smtClean="0"/>
              <a:t>:</a:t>
            </a:r>
          </a:p>
        </p:txBody>
      </p:sp>
      <p:sp>
        <p:nvSpPr>
          <p:cNvPr id="7" name="TextBox 6"/>
          <p:cNvSpPr txBox="1"/>
          <p:nvPr/>
        </p:nvSpPr>
        <p:spPr>
          <a:xfrm>
            <a:off x="2438400" y="2755229"/>
            <a:ext cx="4876800" cy="646331"/>
          </a:xfrm>
          <a:prstGeom prst="rect">
            <a:avLst/>
          </a:prstGeom>
          <a:noFill/>
        </p:spPr>
        <p:txBody>
          <a:bodyPr wrap="square" rtlCol="0">
            <a:spAutoFit/>
          </a:bodyPr>
          <a:lstStyle/>
          <a:p>
            <a:endParaRPr lang="en-US" i="1" dirty="0" smtClean="0"/>
          </a:p>
          <a:p>
            <a:pPr marL="342900" indent="-342900">
              <a:buAutoNum type="arabicPeriod"/>
            </a:pPr>
            <a:endParaRPr lang="en-US" dirty="0"/>
          </a:p>
        </p:txBody>
      </p:sp>
      <p:sp>
        <p:nvSpPr>
          <p:cNvPr id="11" name="Title 1"/>
          <p:cNvSpPr>
            <a:spLocks noGrp="1"/>
          </p:cNvSpPr>
          <p:nvPr>
            <p:ph type="title"/>
          </p:nvPr>
        </p:nvSpPr>
        <p:spPr/>
        <p:txBody>
          <a:bodyPr>
            <a:normAutofit fontScale="90000"/>
          </a:bodyPr>
          <a:lstStyle/>
          <a:p>
            <a:r>
              <a:rPr lang="en-US" dirty="0" smtClean="0">
                <a:solidFill>
                  <a:srgbClr val="FF0000"/>
                </a:solidFill>
              </a:rPr>
              <a:t>Repetitive Stimulation</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10" name="TextBox 9"/>
          <p:cNvSpPr txBox="1"/>
          <p:nvPr/>
        </p:nvSpPr>
        <p:spPr>
          <a:xfrm>
            <a:off x="2438400" y="2284420"/>
            <a:ext cx="5867400" cy="369332"/>
          </a:xfrm>
          <a:prstGeom prst="rect">
            <a:avLst/>
          </a:prstGeom>
          <a:noFill/>
        </p:spPr>
        <p:txBody>
          <a:bodyPr wrap="square" rtlCol="0">
            <a:spAutoFit/>
          </a:bodyPr>
          <a:lstStyle/>
          <a:p>
            <a:r>
              <a:rPr lang="en-US" b="1" dirty="0" smtClean="0"/>
              <a:t>What is a miniature endplate potential (MEPP)?</a:t>
            </a:r>
          </a:p>
        </p:txBody>
      </p:sp>
      <p:sp>
        <p:nvSpPr>
          <p:cNvPr id="12" name="TextBox 11"/>
          <p:cNvSpPr txBox="1"/>
          <p:nvPr/>
        </p:nvSpPr>
        <p:spPr>
          <a:xfrm>
            <a:off x="2438400" y="2671644"/>
            <a:ext cx="5257800" cy="1477328"/>
          </a:xfrm>
          <a:prstGeom prst="rect">
            <a:avLst/>
          </a:prstGeom>
          <a:noFill/>
        </p:spPr>
        <p:txBody>
          <a:bodyPr wrap="square" rtlCol="0">
            <a:spAutoFit/>
          </a:bodyPr>
          <a:lstStyle/>
          <a:p>
            <a:r>
              <a:rPr lang="en-US" i="1" dirty="0" smtClean="0"/>
              <a:t>A miniature endplate potential is the smallest spontaneous depolarization of the post-synaptic membrane. These are non-propagated, subthreshold potentials. They are caused by the spontaneous exocytosis of small amounts of acetylcholine vesicles. </a:t>
            </a:r>
            <a:endParaRPr lang="en-US" dirty="0"/>
          </a:p>
        </p:txBody>
      </p:sp>
      <p:sp>
        <p:nvSpPr>
          <p:cNvPr id="9" name="Rectangle 8"/>
          <p:cNvSpPr/>
          <p:nvPr/>
        </p:nvSpPr>
        <p:spPr>
          <a:xfrm>
            <a:off x="151140" y="1676400"/>
            <a:ext cx="1371600" cy="304800"/>
          </a:xfrm>
          <a:prstGeom prst="rect">
            <a:avLst/>
          </a:prstGeom>
          <a:solidFill>
            <a:srgbClr val="00B0F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0485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38400" y="1758696"/>
            <a:ext cx="5867400" cy="369332"/>
          </a:xfrm>
          <a:prstGeom prst="rect">
            <a:avLst/>
          </a:prstGeom>
          <a:noFill/>
        </p:spPr>
        <p:txBody>
          <a:bodyPr wrap="square" rtlCol="0">
            <a:spAutoFit/>
          </a:bodyPr>
          <a:lstStyle/>
          <a:p>
            <a:r>
              <a:rPr lang="en-US" b="1" u="sng" dirty="0" smtClean="0"/>
              <a:t>Neuromuscular Junction Physiology</a:t>
            </a:r>
            <a:r>
              <a:rPr lang="en-US" b="1" dirty="0" smtClean="0"/>
              <a:t>:</a:t>
            </a:r>
          </a:p>
        </p:txBody>
      </p:sp>
      <p:sp>
        <p:nvSpPr>
          <p:cNvPr id="7" name="TextBox 6"/>
          <p:cNvSpPr txBox="1"/>
          <p:nvPr/>
        </p:nvSpPr>
        <p:spPr>
          <a:xfrm>
            <a:off x="2438400" y="2755229"/>
            <a:ext cx="4876800" cy="646331"/>
          </a:xfrm>
          <a:prstGeom prst="rect">
            <a:avLst/>
          </a:prstGeom>
          <a:noFill/>
        </p:spPr>
        <p:txBody>
          <a:bodyPr wrap="square" rtlCol="0">
            <a:spAutoFit/>
          </a:bodyPr>
          <a:lstStyle/>
          <a:p>
            <a:endParaRPr lang="en-US" i="1" dirty="0" smtClean="0"/>
          </a:p>
          <a:p>
            <a:pPr marL="342900" indent="-342900">
              <a:buAutoNum type="arabicPeriod"/>
            </a:pPr>
            <a:endParaRPr lang="en-US" dirty="0"/>
          </a:p>
        </p:txBody>
      </p:sp>
      <p:sp>
        <p:nvSpPr>
          <p:cNvPr id="11" name="Title 1"/>
          <p:cNvSpPr>
            <a:spLocks noGrp="1"/>
          </p:cNvSpPr>
          <p:nvPr>
            <p:ph type="title"/>
          </p:nvPr>
        </p:nvSpPr>
        <p:spPr/>
        <p:txBody>
          <a:bodyPr>
            <a:normAutofit fontScale="90000"/>
          </a:bodyPr>
          <a:lstStyle/>
          <a:p>
            <a:r>
              <a:rPr lang="en-US" dirty="0" smtClean="0">
                <a:solidFill>
                  <a:srgbClr val="FF0000"/>
                </a:solidFill>
              </a:rPr>
              <a:t>Repetitive Stimulation</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10" name="TextBox 9"/>
          <p:cNvSpPr txBox="1"/>
          <p:nvPr/>
        </p:nvSpPr>
        <p:spPr>
          <a:xfrm>
            <a:off x="2438400" y="2284420"/>
            <a:ext cx="5867400" cy="369332"/>
          </a:xfrm>
          <a:prstGeom prst="rect">
            <a:avLst/>
          </a:prstGeom>
          <a:noFill/>
        </p:spPr>
        <p:txBody>
          <a:bodyPr wrap="square" rtlCol="0">
            <a:spAutoFit/>
          </a:bodyPr>
          <a:lstStyle/>
          <a:p>
            <a:r>
              <a:rPr lang="en-US" b="1" dirty="0" smtClean="0"/>
              <a:t>What is an end plate potential (EPP)?</a:t>
            </a:r>
          </a:p>
        </p:txBody>
      </p:sp>
      <p:sp>
        <p:nvSpPr>
          <p:cNvPr id="12" name="TextBox 11"/>
          <p:cNvSpPr txBox="1"/>
          <p:nvPr/>
        </p:nvSpPr>
        <p:spPr>
          <a:xfrm>
            <a:off x="2438400" y="2671644"/>
            <a:ext cx="5257800" cy="1200329"/>
          </a:xfrm>
          <a:prstGeom prst="rect">
            <a:avLst/>
          </a:prstGeom>
          <a:noFill/>
        </p:spPr>
        <p:txBody>
          <a:bodyPr wrap="square" rtlCol="0">
            <a:spAutoFit/>
          </a:bodyPr>
          <a:lstStyle/>
          <a:p>
            <a:r>
              <a:rPr lang="en-US" i="1" dirty="0" smtClean="0"/>
              <a:t>End plate potentials are the depolarizations of the skeletal muscle fibers due to binding of acetylcholine to the post-synaptic membrane of the neuromuscular junction.</a:t>
            </a:r>
            <a:endParaRPr lang="en-US" dirty="0"/>
          </a:p>
        </p:txBody>
      </p:sp>
      <p:sp>
        <p:nvSpPr>
          <p:cNvPr id="9" name="TextBox 8"/>
          <p:cNvSpPr txBox="1"/>
          <p:nvPr/>
        </p:nvSpPr>
        <p:spPr>
          <a:xfrm>
            <a:off x="2438400" y="3892913"/>
            <a:ext cx="5867400" cy="369332"/>
          </a:xfrm>
          <a:prstGeom prst="rect">
            <a:avLst/>
          </a:prstGeom>
          <a:noFill/>
        </p:spPr>
        <p:txBody>
          <a:bodyPr wrap="square" rtlCol="0">
            <a:spAutoFit/>
          </a:bodyPr>
          <a:lstStyle/>
          <a:p>
            <a:r>
              <a:rPr lang="en-US" b="1" dirty="0" smtClean="0"/>
              <a:t>What is a muscle fiber action potential (MFAP)?</a:t>
            </a:r>
          </a:p>
        </p:txBody>
      </p:sp>
      <p:sp>
        <p:nvSpPr>
          <p:cNvPr id="13" name="TextBox 12"/>
          <p:cNvSpPr txBox="1"/>
          <p:nvPr/>
        </p:nvSpPr>
        <p:spPr>
          <a:xfrm>
            <a:off x="2438400" y="4280137"/>
            <a:ext cx="5257800" cy="369332"/>
          </a:xfrm>
          <a:prstGeom prst="rect">
            <a:avLst/>
          </a:prstGeom>
          <a:noFill/>
        </p:spPr>
        <p:txBody>
          <a:bodyPr wrap="square" rtlCol="0">
            <a:spAutoFit/>
          </a:bodyPr>
          <a:lstStyle/>
          <a:p>
            <a:r>
              <a:rPr lang="en-US" i="1" dirty="0" smtClean="0"/>
              <a:t>The depolarization of the muscle fiber to threshold.</a:t>
            </a:r>
            <a:endParaRPr lang="en-US" dirty="0"/>
          </a:p>
        </p:txBody>
      </p:sp>
      <p:sp>
        <p:nvSpPr>
          <p:cNvPr id="14" name="Rectangle 13"/>
          <p:cNvSpPr/>
          <p:nvPr/>
        </p:nvSpPr>
        <p:spPr>
          <a:xfrm>
            <a:off x="151140" y="1676400"/>
            <a:ext cx="1371600" cy="304800"/>
          </a:xfrm>
          <a:prstGeom prst="rect">
            <a:avLst/>
          </a:prstGeom>
          <a:solidFill>
            <a:srgbClr val="00B0F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04504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9" grpId="0"/>
      <p:bldP spid="13"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38400" y="2755229"/>
            <a:ext cx="4876800" cy="646331"/>
          </a:xfrm>
          <a:prstGeom prst="rect">
            <a:avLst/>
          </a:prstGeom>
          <a:noFill/>
        </p:spPr>
        <p:txBody>
          <a:bodyPr wrap="square" rtlCol="0">
            <a:spAutoFit/>
          </a:bodyPr>
          <a:lstStyle/>
          <a:p>
            <a:endParaRPr lang="en-US" i="1" dirty="0" smtClean="0"/>
          </a:p>
          <a:p>
            <a:pPr marL="342900" indent="-342900">
              <a:buAutoNum type="arabicPeriod"/>
            </a:pPr>
            <a:endParaRPr lang="en-US" dirty="0"/>
          </a:p>
        </p:txBody>
      </p:sp>
      <p:sp>
        <p:nvSpPr>
          <p:cNvPr id="11" name="Title 1"/>
          <p:cNvSpPr>
            <a:spLocks noGrp="1"/>
          </p:cNvSpPr>
          <p:nvPr>
            <p:ph type="title"/>
          </p:nvPr>
        </p:nvSpPr>
        <p:spPr/>
        <p:txBody>
          <a:bodyPr>
            <a:normAutofit fontScale="90000"/>
          </a:bodyPr>
          <a:lstStyle/>
          <a:p>
            <a:r>
              <a:rPr lang="en-US" dirty="0" smtClean="0">
                <a:solidFill>
                  <a:srgbClr val="FF0000"/>
                </a:solidFill>
              </a:rPr>
              <a:t>Repetitive Stimulation</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10" name="TextBox 9"/>
          <p:cNvSpPr txBox="1"/>
          <p:nvPr/>
        </p:nvSpPr>
        <p:spPr>
          <a:xfrm>
            <a:off x="2438400" y="1675309"/>
            <a:ext cx="5867400" cy="646331"/>
          </a:xfrm>
          <a:prstGeom prst="rect">
            <a:avLst/>
          </a:prstGeom>
          <a:noFill/>
        </p:spPr>
        <p:txBody>
          <a:bodyPr wrap="square" rtlCol="0">
            <a:spAutoFit/>
          </a:bodyPr>
          <a:lstStyle/>
          <a:p>
            <a:r>
              <a:rPr lang="en-US" b="1" dirty="0" smtClean="0"/>
              <a:t>Define the primary, secondary, and tertiary stores of acetylcholine.</a:t>
            </a:r>
          </a:p>
        </p:txBody>
      </p:sp>
      <p:sp>
        <p:nvSpPr>
          <p:cNvPr id="12" name="TextBox 11"/>
          <p:cNvSpPr txBox="1"/>
          <p:nvPr/>
        </p:nvSpPr>
        <p:spPr>
          <a:xfrm>
            <a:off x="2438400" y="2333685"/>
            <a:ext cx="5867400" cy="2308324"/>
          </a:xfrm>
          <a:prstGeom prst="rect">
            <a:avLst/>
          </a:prstGeom>
          <a:noFill/>
        </p:spPr>
        <p:txBody>
          <a:bodyPr wrap="square" rtlCol="0">
            <a:spAutoFit/>
          </a:bodyPr>
          <a:lstStyle/>
          <a:p>
            <a:pPr marL="342900" indent="-342900">
              <a:buAutoNum type="arabicPeriod"/>
            </a:pPr>
            <a:r>
              <a:rPr lang="en-US" i="1" dirty="0" smtClean="0"/>
              <a:t>Primary stores of acetylcholine sit just beneath the pre-synaptic membrane and are the first quanta released.</a:t>
            </a:r>
          </a:p>
          <a:p>
            <a:pPr marL="342900" indent="-342900">
              <a:buAutoNum type="arabicPeriod"/>
            </a:pPr>
            <a:r>
              <a:rPr lang="en-US" i="1" dirty="0" smtClean="0"/>
              <a:t>Secondary stores of acetylcholine consist of nearby acetylcholine quanta that re-supply the primary stores quickly.</a:t>
            </a:r>
          </a:p>
          <a:p>
            <a:pPr marL="342900" indent="-342900">
              <a:buAutoNum type="arabicPeriod"/>
            </a:pPr>
            <a:r>
              <a:rPr lang="en-US" i="1" dirty="0" smtClean="0"/>
              <a:t>Tertiary stores of acetylcholine exist in the axon and cell body and are located far from the neuromuscular junction, functioning as reserves. </a:t>
            </a:r>
          </a:p>
        </p:txBody>
      </p:sp>
      <p:sp>
        <p:nvSpPr>
          <p:cNvPr id="8" name="Rectangle 7"/>
          <p:cNvSpPr/>
          <p:nvPr/>
        </p:nvSpPr>
        <p:spPr>
          <a:xfrm>
            <a:off x="151140" y="1676400"/>
            <a:ext cx="1371600" cy="304800"/>
          </a:xfrm>
          <a:prstGeom prst="rect">
            <a:avLst/>
          </a:prstGeom>
          <a:solidFill>
            <a:srgbClr val="00B0F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11635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38400" y="2755229"/>
            <a:ext cx="4876800" cy="646331"/>
          </a:xfrm>
          <a:prstGeom prst="rect">
            <a:avLst/>
          </a:prstGeom>
          <a:noFill/>
        </p:spPr>
        <p:txBody>
          <a:bodyPr wrap="square" rtlCol="0">
            <a:spAutoFit/>
          </a:bodyPr>
          <a:lstStyle/>
          <a:p>
            <a:endParaRPr lang="en-US" i="1" dirty="0" smtClean="0"/>
          </a:p>
          <a:p>
            <a:pPr marL="342900" indent="-342900">
              <a:buAutoNum type="arabicPeriod"/>
            </a:pPr>
            <a:endParaRPr lang="en-US" dirty="0"/>
          </a:p>
        </p:txBody>
      </p:sp>
      <p:sp>
        <p:nvSpPr>
          <p:cNvPr id="11" name="Title 1"/>
          <p:cNvSpPr>
            <a:spLocks noGrp="1"/>
          </p:cNvSpPr>
          <p:nvPr>
            <p:ph type="title"/>
          </p:nvPr>
        </p:nvSpPr>
        <p:spPr/>
        <p:txBody>
          <a:bodyPr>
            <a:normAutofit fontScale="90000"/>
          </a:bodyPr>
          <a:lstStyle/>
          <a:p>
            <a:r>
              <a:rPr lang="en-US" dirty="0" smtClean="0">
                <a:solidFill>
                  <a:srgbClr val="FF0000"/>
                </a:solidFill>
              </a:rPr>
              <a:t>Repetitive Stimulation</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10" name="TextBox 9"/>
          <p:cNvSpPr txBox="1"/>
          <p:nvPr/>
        </p:nvSpPr>
        <p:spPr>
          <a:xfrm>
            <a:off x="2438400" y="1675309"/>
            <a:ext cx="5867400" cy="923330"/>
          </a:xfrm>
          <a:prstGeom prst="rect">
            <a:avLst/>
          </a:prstGeom>
          <a:noFill/>
        </p:spPr>
        <p:txBody>
          <a:bodyPr wrap="square" rtlCol="0">
            <a:spAutoFit/>
          </a:bodyPr>
          <a:lstStyle/>
          <a:p>
            <a:r>
              <a:rPr lang="en-US" b="1" dirty="0" smtClean="0"/>
              <a:t>Describe what happens to the primary, secondary, and tertiary stores of acetylcholine with </a:t>
            </a:r>
            <a:r>
              <a:rPr lang="en-US" b="1" u="sng" dirty="0" smtClean="0"/>
              <a:t>slow</a:t>
            </a:r>
            <a:r>
              <a:rPr lang="en-US" b="1" dirty="0" smtClean="0"/>
              <a:t> repetitive stimulation in a normal subject.</a:t>
            </a:r>
          </a:p>
        </p:txBody>
      </p:sp>
      <p:sp>
        <p:nvSpPr>
          <p:cNvPr id="12" name="TextBox 11"/>
          <p:cNvSpPr txBox="1"/>
          <p:nvPr/>
        </p:nvSpPr>
        <p:spPr>
          <a:xfrm>
            <a:off x="2438400" y="2755229"/>
            <a:ext cx="5867400" cy="2585323"/>
          </a:xfrm>
          <a:prstGeom prst="rect">
            <a:avLst/>
          </a:prstGeom>
          <a:noFill/>
        </p:spPr>
        <p:txBody>
          <a:bodyPr wrap="square" rtlCol="0">
            <a:spAutoFit/>
          </a:bodyPr>
          <a:lstStyle/>
          <a:p>
            <a:r>
              <a:rPr lang="en-US" i="1" dirty="0" smtClean="0"/>
              <a:t>During slow repetitive nerve stimulation, the primary stores are slowly depleted, </a:t>
            </a:r>
            <a:r>
              <a:rPr lang="en-US" i="1" dirty="0"/>
              <a:t>with progressively less release of </a:t>
            </a:r>
            <a:r>
              <a:rPr lang="en-US" i="1" dirty="0" smtClean="0"/>
              <a:t>acetylcholine </a:t>
            </a:r>
            <a:r>
              <a:rPr lang="en-US" i="1" dirty="0"/>
              <a:t>quanta with each stimulation</a:t>
            </a:r>
            <a:r>
              <a:rPr lang="en-US" i="1" dirty="0" smtClean="0"/>
              <a:t>. This leads to a progressive decrease in amplitude of the end plate potential. However, the amplitude remains above the necessary threshold to illicit a muscle fiber action potential. Within a few seconds, the secondary store of acetylcholine restores the depleted quanta, leading to a rise in the amplitude of the end plate potential. </a:t>
            </a:r>
            <a:endParaRPr lang="en-US" i="1" dirty="0"/>
          </a:p>
        </p:txBody>
      </p:sp>
      <p:sp>
        <p:nvSpPr>
          <p:cNvPr id="8" name="Rectangle 7"/>
          <p:cNvSpPr/>
          <p:nvPr/>
        </p:nvSpPr>
        <p:spPr>
          <a:xfrm>
            <a:off x="151140" y="1676400"/>
            <a:ext cx="1371600" cy="304800"/>
          </a:xfrm>
          <a:prstGeom prst="rect">
            <a:avLst/>
          </a:prstGeom>
          <a:solidFill>
            <a:srgbClr val="00B0F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82745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38400" y="2755229"/>
            <a:ext cx="4876800" cy="646331"/>
          </a:xfrm>
          <a:prstGeom prst="rect">
            <a:avLst/>
          </a:prstGeom>
          <a:noFill/>
        </p:spPr>
        <p:txBody>
          <a:bodyPr wrap="square" rtlCol="0">
            <a:spAutoFit/>
          </a:bodyPr>
          <a:lstStyle/>
          <a:p>
            <a:endParaRPr lang="en-US" i="1" dirty="0" smtClean="0"/>
          </a:p>
          <a:p>
            <a:pPr marL="342900" indent="-342900">
              <a:buAutoNum type="arabicPeriod"/>
            </a:pPr>
            <a:endParaRPr lang="en-US" dirty="0"/>
          </a:p>
        </p:txBody>
      </p:sp>
      <p:sp>
        <p:nvSpPr>
          <p:cNvPr id="11" name="Title 1"/>
          <p:cNvSpPr>
            <a:spLocks noGrp="1"/>
          </p:cNvSpPr>
          <p:nvPr>
            <p:ph type="title"/>
          </p:nvPr>
        </p:nvSpPr>
        <p:spPr/>
        <p:txBody>
          <a:bodyPr>
            <a:normAutofit fontScale="90000"/>
          </a:bodyPr>
          <a:lstStyle/>
          <a:p>
            <a:r>
              <a:rPr lang="en-US" dirty="0" smtClean="0">
                <a:solidFill>
                  <a:srgbClr val="FF0000"/>
                </a:solidFill>
              </a:rPr>
              <a:t>Repetitive Stimulation</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10" name="TextBox 9"/>
          <p:cNvSpPr txBox="1"/>
          <p:nvPr/>
        </p:nvSpPr>
        <p:spPr>
          <a:xfrm>
            <a:off x="2438400" y="1675309"/>
            <a:ext cx="5867400" cy="923330"/>
          </a:xfrm>
          <a:prstGeom prst="rect">
            <a:avLst/>
          </a:prstGeom>
          <a:noFill/>
        </p:spPr>
        <p:txBody>
          <a:bodyPr wrap="square" rtlCol="0">
            <a:spAutoFit/>
          </a:bodyPr>
          <a:lstStyle/>
          <a:p>
            <a:r>
              <a:rPr lang="en-US" b="1" dirty="0" smtClean="0"/>
              <a:t>Describe what happens to the primary, secondary, and tertiary stores of acetylcholine with </a:t>
            </a:r>
            <a:r>
              <a:rPr lang="en-US" b="1" u="sng" dirty="0" smtClean="0"/>
              <a:t>fast</a:t>
            </a:r>
            <a:r>
              <a:rPr lang="en-US" b="1" dirty="0" smtClean="0"/>
              <a:t> repetitive stimulation in a normal subject.</a:t>
            </a:r>
          </a:p>
        </p:txBody>
      </p:sp>
      <p:sp>
        <p:nvSpPr>
          <p:cNvPr id="12" name="TextBox 11"/>
          <p:cNvSpPr txBox="1"/>
          <p:nvPr/>
        </p:nvSpPr>
        <p:spPr>
          <a:xfrm>
            <a:off x="2438400" y="2755229"/>
            <a:ext cx="5867400" cy="2862322"/>
          </a:xfrm>
          <a:prstGeom prst="rect">
            <a:avLst/>
          </a:prstGeom>
          <a:noFill/>
        </p:spPr>
        <p:txBody>
          <a:bodyPr wrap="square" rtlCol="0">
            <a:spAutoFit/>
          </a:bodyPr>
          <a:lstStyle/>
          <a:p>
            <a:r>
              <a:rPr lang="en-US" i="1" dirty="0" smtClean="0"/>
              <a:t>During fast repetitive nerve stimulation, the depletion of primary stores of acetylcholine is fixed by both restoration from the secondary stores as well as a progressive influx of calcium into the pre-synaptic membrane. Given the speed of stimulation, the influx of calcium is faster than its use, leading to an accumulation of calcium and progressive increase of quanta. This causes a higher end plate potential amplitude, which does not change outcome given the muscle fiber action potential being generated in an all-or-none manner.</a:t>
            </a:r>
            <a:endParaRPr lang="en-US" i="1" dirty="0"/>
          </a:p>
        </p:txBody>
      </p:sp>
      <p:sp>
        <p:nvSpPr>
          <p:cNvPr id="8" name="Rectangle 7"/>
          <p:cNvSpPr/>
          <p:nvPr/>
        </p:nvSpPr>
        <p:spPr>
          <a:xfrm>
            <a:off x="151140" y="1676400"/>
            <a:ext cx="1371600" cy="304800"/>
          </a:xfrm>
          <a:prstGeom prst="rect">
            <a:avLst/>
          </a:prstGeom>
          <a:solidFill>
            <a:srgbClr val="00B0F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59988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normAutofit fontScale="90000"/>
          </a:bodyPr>
          <a:lstStyle/>
          <a:p>
            <a:r>
              <a:rPr lang="en-US" dirty="0" smtClean="0">
                <a:solidFill>
                  <a:srgbClr val="FF0000"/>
                </a:solidFill>
              </a:rPr>
              <a:t>Common Scenarios</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14" name="TextBox 13"/>
          <p:cNvSpPr txBox="1"/>
          <p:nvPr/>
        </p:nvSpPr>
        <p:spPr>
          <a:xfrm>
            <a:off x="2432732" y="2438398"/>
            <a:ext cx="5949268" cy="1477328"/>
          </a:xfrm>
          <a:prstGeom prst="rect">
            <a:avLst/>
          </a:prstGeom>
          <a:noFill/>
        </p:spPr>
        <p:txBody>
          <a:bodyPr wrap="square" rtlCol="0">
            <a:spAutoFit/>
          </a:bodyPr>
          <a:lstStyle/>
          <a:p>
            <a:pPr algn="ctr"/>
            <a:r>
              <a:rPr lang="en-US" b="1" dirty="0"/>
              <a:t>In each of the following conditions, describe what would be expected on </a:t>
            </a:r>
            <a:r>
              <a:rPr lang="en-US" b="1" u="sng" dirty="0"/>
              <a:t>nerve conduction studies</a:t>
            </a:r>
            <a:r>
              <a:rPr lang="en-US" b="1" dirty="0"/>
              <a:t> (sensory, motor and F-responses) and </a:t>
            </a:r>
            <a:r>
              <a:rPr lang="en-US" b="1" u="sng" dirty="0"/>
              <a:t>needle EMG</a:t>
            </a:r>
            <a:r>
              <a:rPr lang="en-US" b="1" dirty="0"/>
              <a:t> (including the pattern of abnormal spontaneous activity, </a:t>
            </a:r>
            <a:r>
              <a:rPr lang="en-US" b="1" dirty="0" smtClean="0"/>
              <a:t>motor unit action potential </a:t>
            </a:r>
            <a:r>
              <a:rPr lang="en-US" b="1" dirty="0"/>
              <a:t>duration, amplitude, polyphasia, and recruitment).</a:t>
            </a:r>
            <a:endParaRPr lang="en-US" sz="2400" b="1" dirty="0" smtClean="0"/>
          </a:p>
        </p:txBody>
      </p:sp>
      <p:sp>
        <p:nvSpPr>
          <p:cNvPr id="15" name="TextBox 14"/>
          <p:cNvSpPr txBox="1"/>
          <p:nvPr/>
        </p:nvSpPr>
        <p:spPr>
          <a:xfrm>
            <a:off x="2432732" y="4215198"/>
            <a:ext cx="5949268" cy="1200329"/>
          </a:xfrm>
          <a:prstGeom prst="rect">
            <a:avLst/>
          </a:prstGeom>
          <a:noFill/>
        </p:spPr>
        <p:txBody>
          <a:bodyPr wrap="square" rtlCol="0">
            <a:spAutoFit/>
          </a:bodyPr>
          <a:lstStyle/>
          <a:p>
            <a:pPr algn="ctr"/>
            <a:r>
              <a:rPr lang="en-US" u="sng" dirty="0" smtClean="0"/>
              <a:t>Definitions</a:t>
            </a:r>
            <a:r>
              <a:rPr lang="en-US" dirty="0" smtClean="0"/>
              <a:t>:</a:t>
            </a:r>
          </a:p>
          <a:p>
            <a:pPr algn="ctr"/>
            <a:r>
              <a:rPr lang="en-US" dirty="0" smtClean="0"/>
              <a:t>NCS: Nerve conduction studies</a:t>
            </a:r>
            <a:endParaRPr lang="en-US" dirty="0"/>
          </a:p>
          <a:p>
            <a:pPr algn="ctr"/>
            <a:r>
              <a:rPr lang="en-US" dirty="0" smtClean="0"/>
              <a:t>EMG: Electromyography</a:t>
            </a:r>
          </a:p>
          <a:p>
            <a:pPr algn="ctr"/>
            <a:r>
              <a:rPr lang="en-US" dirty="0" smtClean="0"/>
              <a:t>MUAP: Motor unit action potential</a:t>
            </a:r>
          </a:p>
        </p:txBody>
      </p:sp>
    </p:spTree>
    <p:extLst>
      <p:ext uri="{BB962C8B-B14F-4D97-AF65-F5344CB8AC3E}">
        <p14:creationId xmlns:p14="http://schemas.microsoft.com/office/powerpoint/2010/main" val="118237300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normAutofit fontScale="90000"/>
          </a:bodyPr>
          <a:lstStyle/>
          <a:p>
            <a:r>
              <a:rPr lang="en-US" dirty="0" smtClean="0">
                <a:solidFill>
                  <a:srgbClr val="FF0000"/>
                </a:solidFill>
              </a:rPr>
              <a:t>Common Scenarios</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11" name="TextBox 10"/>
          <p:cNvSpPr txBox="1"/>
          <p:nvPr/>
        </p:nvSpPr>
        <p:spPr>
          <a:xfrm>
            <a:off x="2438400" y="1872417"/>
            <a:ext cx="5867400" cy="646331"/>
          </a:xfrm>
          <a:prstGeom prst="rect">
            <a:avLst/>
          </a:prstGeom>
          <a:noFill/>
        </p:spPr>
        <p:txBody>
          <a:bodyPr wrap="square" rtlCol="0">
            <a:spAutoFit/>
          </a:bodyPr>
          <a:lstStyle/>
          <a:p>
            <a:r>
              <a:rPr lang="en-US" b="1" u="sng" dirty="0" smtClean="0"/>
              <a:t>Neuromuscular junction lesions (excluding abnormalities seen on repetitive stimulation and single fiber EMG)</a:t>
            </a:r>
            <a:r>
              <a:rPr lang="en-US" b="1" dirty="0" smtClean="0"/>
              <a:t>:</a:t>
            </a:r>
          </a:p>
        </p:txBody>
      </p:sp>
      <p:sp>
        <p:nvSpPr>
          <p:cNvPr id="13" name="TextBox 12"/>
          <p:cNvSpPr txBox="1"/>
          <p:nvPr/>
        </p:nvSpPr>
        <p:spPr>
          <a:xfrm>
            <a:off x="2438400" y="2819400"/>
            <a:ext cx="6019800" cy="2585323"/>
          </a:xfrm>
          <a:prstGeom prst="rect">
            <a:avLst/>
          </a:prstGeom>
          <a:noFill/>
        </p:spPr>
        <p:txBody>
          <a:bodyPr wrap="square" rtlCol="0">
            <a:spAutoFit/>
          </a:bodyPr>
          <a:lstStyle/>
          <a:p>
            <a:r>
              <a:rPr lang="en-US" i="1" u="sng" dirty="0" smtClean="0"/>
              <a:t>NCS</a:t>
            </a:r>
            <a:r>
              <a:rPr lang="en-US" i="1" dirty="0" smtClean="0"/>
              <a:t>: </a:t>
            </a:r>
            <a:r>
              <a:rPr lang="en-US" i="1" dirty="0"/>
              <a:t>Normal, other than presynaptic disorders have decreased motor amplitudes, while postsynaptic disorders have normal motor amplitudes</a:t>
            </a:r>
            <a:r>
              <a:rPr lang="en-US" i="1" dirty="0" smtClean="0"/>
              <a:t>.</a:t>
            </a:r>
          </a:p>
          <a:p>
            <a:endParaRPr lang="en-US" i="1" dirty="0"/>
          </a:p>
          <a:p>
            <a:r>
              <a:rPr lang="en-US" i="1" u="sng" dirty="0" smtClean="0"/>
              <a:t>EMG</a:t>
            </a:r>
            <a:r>
              <a:rPr lang="en-US" i="1" dirty="0" smtClean="0"/>
              <a:t>: Usually </a:t>
            </a:r>
            <a:r>
              <a:rPr lang="en-US" i="1" dirty="0"/>
              <a:t>no abnormal spontaneous activity (except botulism). Usually normal recruitment and morphology, though if severe, can look like myopathy with early recruitment, short duration, low amplitude, and polyphasic motor units.</a:t>
            </a:r>
          </a:p>
        </p:txBody>
      </p:sp>
    </p:spTree>
    <p:extLst>
      <p:ext uri="{BB962C8B-B14F-4D97-AF65-F5344CB8AC3E}">
        <p14:creationId xmlns:p14="http://schemas.microsoft.com/office/powerpoint/2010/main" val="317525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p:txBody>
          <a:bodyPr>
            <a:normAutofit fontScale="90000"/>
          </a:bodyPr>
          <a:lstStyle/>
          <a:p>
            <a:r>
              <a:rPr lang="en-US" dirty="0" smtClean="0">
                <a:solidFill>
                  <a:srgbClr val="FF0000"/>
                </a:solidFill>
              </a:rPr>
              <a:t>Normal Anatomy</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22" name="TextBox 21"/>
          <p:cNvSpPr txBox="1"/>
          <p:nvPr/>
        </p:nvSpPr>
        <p:spPr>
          <a:xfrm>
            <a:off x="2438400" y="1417638"/>
            <a:ext cx="5867400" cy="646331"/>
          </a:xfrm>
          <a:prstGeom prst="rect">
            <a:avLst/>
          </a:prstGeom>
          <a:noFill/>
        </p:spPr>
        <p:txBody>
          <a:bodyPr wrap="square" rtlCol="0">
            <a:spAutoFit/>
          </a:bodyPr>
          <a:lstStyle/>
          <a:p>
            <a:r>
              <a:rPr lang="en-US" b="1" u="sng" dirty="0" smtClean="0"/>
              <a:t>What are the nerve, nerve root, and trunk innervations of the following upper extremity muscles?</a:t>
            </a:r>
          </a:p>
        </p:txBody>
      </p:sp>
      <p:sp>
        <p:nvSpPr>
          <p:cNvPr id="23" name="TextBox 22"/>
          <p:cNvSpPr txBox="1"/>
          <p:nvPr/>
        </p:nvSpPr>
        <p:spPr>
          <a:xfrm>
            <a:off x="2438400" y="2165191"/>
            <a:ext cx="5867400" cy="369332"/>
          </a:xfrm>
          <a:prstGeom prst="rect">
            <a:avLst/>
          </a:prstGeom>
          <a:noFill/>
        </p:spPr>
        <p:txBody>
          <a:bodyPr wrap="square" rtlCol="0">
            <a:spAutoFit/>
          </a:bodyPr>
          <a:lstStyle/>
          <a:p>
            <a:r>
              <a:rPr lang="en-US" b="1" dirty="0" smtClean="0"/>
              <a:t>Pectoralis Major - clavicular</a:t>
            </a:r>
          </a:p>
        </p:txBody>
      </p:sp>
      <p:sp>
        <p:nvSpPr>
          <p:cNvPr id="24" name="TextBox 23"/>
          <p:cNvSpPr txBox="1"/>
          <p:nvPr/>
        </p:nvSpPr>
        <p:spPr>
          <a:xfrm>
            <a:off x="2438400" y="2534523"/>
            <a:ext cx="6019800" cy="923330"/>
          </a:xfrm>
          <a:prstGeom prst="rect">
            <a:avLst/>
          </a:prstGeom>
          <a:noFill/>
        </p:spPr>
        <p:txBody>
          <a:bodyPr wrap="square" rtlCol="0">
            <a:spAutoFit/>
          </a:bodyPr>
          <a:lstStyle/>
          <a:p>
            <a:r>
              <a:rPr lang="en-US" i="1" u="sng" dirty="0" smtClean="0"/>
              <a:t>Trunk</a:t>
            </a:r>
            <a:r>
              <a:rPr lang="en-US" i="1" dirty="0" smtClean="0"/>
              <a:t>: Upper</a:t>
            </a:r>
            <a:endParaRPr lang="en-US" i="1" u="sng" dirty="0" smtClean="0"/>
          </a:p>
          <a:p>
            <a:r>
              <a:rPr lang="en-US" i="1" u="sng" dirty="0" smtClean="0"/>
              <a:t>Nerve root</a:t>
            </a:r>
            <a:r>
              <a:rPr lang="en-US" i="1" dirty="0" smtClean="0"/>
              <a:t>: C5-C6</a:t>
            </a:r>
            <a:endParaRPr lang="en-US" i="1" u="sng" dirty="0" smtClean="0"/>
          </a:p>
          <a:p>
            <a:r>
              <a:rPr lang="en-US" i="1" u="sng" dirty="0" smtClean="0"/>
              <a:t>Nerve</a:t>
            </a:r>
            <a:r>
              <a:rPr lang="en-US" i="1" dirty="0" smtClean="0"/>
              <a:t>:</a:t>
            </a:r>
            <a:r>
              <a:rPr lang="en-US" i="1" dirty="0"/>
              <a:t> </a:t>
            </a:r>
            <a:r>
              <a:rPr lang="en-US" i="1" dirty="0" smtClean="0"/>
              <a:t>Lateral pectoral</a:t>
            </a:r>
            <a:endParaRPr lang="en-US" i="1" u="sng" dirty="0"/>
          </a:p>
        </p:txBody>
      </p:sp>
      <p:sp>
        <p:nvSpPr>
          <p:cNvPr id="25" name="TextBox 24"/>
          <p:cNvSpPr txBox="1"/>
          <p:nvPr/>
        </p:nvSpPr>
        <p:spPr>
          <a:xfrm>
            <a:off x="2438400" y="3457853"/>
            <a:ext cx="5867400" cy="369332"/>
          </a:xfrm>
          <a:prstGeom prst="rect">
            <a:avLst/>
          </a:prstGeom>
          <a:noFill/>
        </p:spPr>
        <p:txBody>
          <a:bodyPr wrap="square" rtlCol="0">
            <a:spAutoFit/>
          </a:bodyPr>
          <a:lstStyle/>
          <a:p>
            <a:r>
              <a:rPr lang="en-US" b="1" dirty="0" smtClean="0"/>
              <a:t>Pectoralis Major - sternocostal</a:t>
            </a:r>
          </a:p>
        </p:txBody>
      </p:sp>
      <p:sp>
        <p:nvSpPr>
          <p:cNvPr id="26" name="TextBox 25"/>
          <p:cNvSpPr txBox="1"/>
          <p:nvPr/>
        </p:nvSpPr>
        <p:spPr>
          <a:xfrm>
            <a:off x="2438400" y="3827185"/>
            <a:ext cx="6019800" cy="923330"/>
          </a:xfrm>
          <a:prstGeom prst="rect">
            <a:avLst/>
          </a:prstGeom>
          <a:noFill/>
        </p:spPr>
        <p:txBody>
          <a:bodyPr wrap="square" rtlCol="0">
            <a:spAutoFit/>
          </a:bodyPr>
          <a:lstStyle/>
          <a:p>
            <a:r>
              <a:rPr lang="en-US" i="1" u="sng" dirty="0" smtClean="0"/>
              <a:t>Trunk</a:t>
            </a:r>
            <a:r>
              <a:rPr lang="en-US" i="1" dirty="0" smtClean="0"/>
              <a:t>:</a:t>
            </a:r>
            <a:r>
              <a:rPr lang="en-US" i="1" dirty="0"/>
              <a:t> </a:t>
            </a:r>
            <a:r>
              <a:rPr lang="en-US" i="1" dirty="0" smtClean="0"/>
              <a:t>Lower</a:t>
            </a:r>
            <a:endParaRPr lang="en-US" i="1" u="sng" dirty="0" smtClean="0"/>
          </a:p>
          <a:p>
            <a:r>
              <a:rPr lang="en-US" i="1" u="sng" dirty="0" smtClean="0"/>
              <a:t>Nerve root</a:t>
            </a:r>
            <a:r>
              <a:rPr lang="en-US" i="1" dirty="0" smtClean="0"/>
              <a:t>: C7-C8-T1</a:t>
            </a:r>
            <a:endParaRPr lang="en-US" i="1" u="sng" dirty="0" smtClean="0"/>
          </a:p>
          <a:p>
            <a:r>
              <a:rPr lang="en-US" i="1" u="sng" dirty="0" smtClean="0"/>
              <a:t>Nerve</a:t>
            </a:r>
            <a:r>
              <a:rPr lang="en-US" i="1" dirty="0" smtClean="0"/>
              <a:t>: Medial pectoral</a:t>
            </a:r>
            <a:endParaRPr lang="en-US" i="1" u="sng" dirty="0"/>
          </a:p>
        </p:txBody>
      </p:sp>
      <p:sp>
        <p:nvSpPr>
          <p:cNvPr id="27" name="TextBox 26"/>
          <p:cNvSpPr txBox="1"/>
          <p:nvPr/>
        </p:nvSpPr>
        <p:spPr>
          <a:xfrm>
            <a:off x="2438400" y="4744323"/>
            <a:ext cx="5867400" cy="369332"/>
          </a:xfrm>
          <a:prstGeom prst="rect">
            <a:avLst/>
          </a:prstGeom>
          <a:noFill/>
        </p:spPr>
        <p:txBody>
          <a:bodyPr wrap="square" rtlCol="0">
            <a:spAutoFit/>
          </a:bodyPr>
          <a:lstStyle/>
          <a:p>
            <a:r>
              <a:rPr lang="en-US" b="1" dirty="0" smtClean="0"/>
              <a:t>Extensor carpi radialis longus</a:t>
            </a:r>
          </a:p>
        </p:txBody>
      </p:sp>
      <p:sp>
        <p:nvSpPr>
          <p:cNvPr id="28" name="TextBox 27"/>
          <p:cNvSpPr txBox="1"/>
          <p:nvPr/>
        </p:nvSpPr>
        <p:spPr>
          <a:xfrm>
            <a:off x="2438400" y="5113655"/>
            <a:ext cx="6019800" cy="923330"/>
          </a:xfrm>
          <a:prstGeom prst="rect">
            <a:avLst/>
          </a:prstGeom>
          <a:noFill/>
        </p:spPr>
        <p:txBody>
          <a:bodyPr wrap="square" rtlCol="0">
            <a:spAutoFit/>
          </a:bodyPr>
          <a:lstStyle/>
          <a:p>
            <a:r>
              <a:rPr lang="en-US" i="1" u="sng" dirty="0" smtClean="0"/>
              <a:t>Trunk</a:t>
            </a:r>
            <a:r>
              <a:rPr lang="en-US" i="1" dirty="0" smtClean="0"/>
              <a:t>: Upper and middle</a:t>
            </a:r>
            <a:endParaRPr lang="en-US" i="1" u="sng" dirty="0" smtClean="0"/>
          </a:p>
          <a:p>
            <a:r>
              <a:rPr lang="en-US" i="1" u="sng" dirty="0" smtClean="0"/>
              <a:t>Nerve root</a:t>
            </a:r>
            <a:r>
              <a:rPr lang="en-US" i="1" dirty="0" smtClean="0"/>
              <a:t>: </a:t>
            </a:r>
            <a:r>
              <a:rPr lang="en-US" i="1" u="sng" dirty="0" smtClean="0"/>
              <a:t>C6</a:t>
            </a:r>
            <a:r>
              <a:rPr lang="en-US" i="1" dirty="0" smtClean="0"/>
              <a:t>-C7</a:t>
            </a:r>
            <a:endParaRPr lang="en-US" i="1" u="sng" dirty="0" smtClean="0"/>
          </a:p>
          <a:p>
            <a:r>
              <a:rPr lang="en-US" i="1" u="sng" dirty="0" smtClean="0"/>
              <a:t>Nerve</a:t>
            </a:r>
            <a:r>
              <a:rPr lang="en-US" i="1" dirty="0" smtClean="0"/>
              <a:t>: Radial</a:t>
            </a:r>
            <a:endParaRPr lang="en-US" i="1" u="sng" dirty="0"/>
          </a:p>
        </p:txBody>
      </p:sp>
      <p:sp>
        <p:nvSpPr>
          <p:cNvPr id="12" name="Rectangle 11"/>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03183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27" grpId="0"/>
      <p:bldP spid="2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p:txBody>
          <a:bodyPr>
            <a:normAutofit fontScale="90000"/>
          </a:bodyPr>
          <a:lstStyle/>
          <a:p>
            <a:r>
              <a:rPr lang="en-US" dirty="0" smtClean="0">
                <a:solidFill>
                  <a:srgbClr val="FF0000"/>
                </a:solidFill>
              </a:rPr>
              <a:t>Normal Anatomy</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6" name="TextBox 5"/>
          <p:cNvSpPr txBox="1"/>
          <p:nvPr/>
        </p:nvSpPr>
        <p:spPr>
          <a:xfrm>
            <a:off x="2438400" y="1417638"/>
            <a:ext cx="5867400" cy="646331"/>
          </a:xfrm>
          <a:prstGeom prst="rect">
            <a:avLst/>
          </a:prstGeom>
          <a:noFill/>
        </p:spPr>
        <p:txBody>
          <a:bodyPr wrap="square" rtlCol="0">
            <a:spAutoFit/>
          </a:bodyPr>
          <a:lstStyle/>
          <a:p>
            <a:r>
              <a:rPr lang="en-US" b="1" u="sng" dirty="0" smtClean="0"/>
              <a:t>What are the nerve, nerve root, and trunk innervations of the following upper extremity muscles?</a:t>
            </a:r>
          </a:p>
        </p:txBody>
      </p:sp>
      <p:sp>
        <p:nvSpPr>
          <p:cNvPr id="7" name="TextBox 6"/>
          <p:cNvSpPr txBox="1"/>
          <p:nvPr/>
        </p:nvSpPr>
        <p:spPr>
          <a:xfrm>
            <a:off x="2438400" y="2165191"/>
            <a:ext cx="5867400" cy="369332"/>
          </a:xfrm>
          <a:prstGeom prst="rect">
            <a:avLst/>
          </a:prstGeom>
          <a:noFill/>
        </p:spPr>
        <p:txBody>
          <a:bodyPr wrap="square" rtlCol="0">
            <a:spAutoFit/>
          </a:bodyPr>
          <a:lstStyle/>
          <a:p>
            <a:r>
              <a:rPr lang="en-US" b="1" dirty="0" smtClean="0"/>
              <a:t>Extensor carpi ulnaris</a:t>
            </a:r>
          </a:p>
        </p:txBody>
      </p:sp>
      <p:sp>
        <p:nvSpPr>
          <p:cNvPr id="8" name="TextBox 7"/>
          <p:cNvSpPr txBox="1"/>
          <p:nvPr/>
        </p:nvSpPr>
        <p:spPr>
          <a:xfrm>
            <a:off x="2438400" y="2534523"/>
            <a:ext cx="6019800" cy="923330"/>
          </a:xfrm>
          <a:prstGeom prst="rect">
            <a:avLst/>
          </a:prstGeom>
          <a:noFill/>
        </p:spPr>
        <p:txBody>
          <a:bodyPr wrap="square" rtlCol="0">
            <a:spAutoFit/>
          </a:bodyPr>
          <a:lstStyle/>
          <a:p>
            <a:r>
              <a:rPr lang="en-US" i="1" u="sng" dirty="0" smtClean="0"/>
              <a:t>Trunk</a:t>
            </a:r>
            <a:r>
              <a:rPr lang="en-US" i="1" dirty="0" smtClean="0"/>
              <a:t>:</a:t>
            </a:r>
            <a:r>
              <a:rPr lang="en-US" i="1" dirty="0"/>
              <a:t> </a:t>
            </a:r>
            <a:r>
              <a:rPr lang="en-US" i="1" dirty="0" smtClean="0"/>
              <a:t>Middle and lower</a:t>
            </a:r>
            <a:endParaRPr lang="en-US" i="1" u="sng" dirty="0" smtClean="0"/>
          </a:p>
          <a:p>
            <a:r>
              <a:rPr lang="en-US" i="1" u="sng" dirty="0" smtClean="0"/>
              <a:t>Nerve root</a:t>
            </a:r>
            <a:r>
              <a:rPr lang="en-US" i="1" dirty="0" smtClean="0"/>
              <a:t>: C7-</a:t>
            </a:r>
            <a:r>
              <a:rPr lang="en-US" i="1" u="sng" dirty="0" smtClean="0"/>
              <a:t>C8</a:t>
            </a:r>
          </a:p>
          <a:p>
            <a:r>
              <a:rPr lang="en-US" i="1" u="sng" dirty="0" smtClean="0"/>
              <a:t>Nerve</a:t>
            </a:r>
            <a:r>
              <a:rPr lang="en-US" i="1" dirty="0" smtClean="0"/>
              <a:t>: Posterior interosseous</a:t>
            </a:r>
            <a:endParaRPr lang="en-US" i="1" u="sng" dirty="0"/>
          </a:p>
        </p:txBody>
      </p:sp>
      <p:sp>
        <p:nvSpPr>
          <p:cNvPr id="9" name="TextBox 8"/>
          <p:cNvSpPr txBox="1"/>
          <p:nvPr/>
        </p:nvSpPr>
        <p:spPr>
          <a:xfrm>
            <a:off x="2438400" y="3457853"/>
            <a:ext cx="5867400" cy="369332"/>
          </a:xfrm>
          <a:prstGeom prst="rect">
            <a:avLst/>
          </a:prstGeom>
          <a:noFill/>
        </p:spPr>
        <p:txBody>
          <a:bodyPr wrap="square" rtlCol="0">
            <a:spAutoFit/>
          </a:bodyPr>
          <a:lstStyle/>
          <a:p>
            <a:r>
              <a:rPr lang="en-US" b="1" dirty="0" smtClean="0"/>
              <a:t>Extensor pollicis longus</a:t>
            </a:r>
          </a:p>
        </p:txBody>
      </p:sp>
      <p:sp>
        <p:nvSpPr>
          <p:cNvPr id="10" name="TextBox 9"/>
          <p:cNvSpPr txBox="1"/>
          <p:nvPr/>
        </p:nvSpPr>
        <p:spPr>
          <a:xfrm>
            <a:off x="2438400" y="3827185"/>
            <a:ext cx="6019800" cy="923330"/>
          </a:xfrm>
          <a:prstGeom prst="rect">
            <a:avLst/>
          </a:prstGeom>
          <a:noFill/>
        </p:spPr>
        <p:txBody>
          <a:bodyPr wrap="square" rtlCol="0">
            <a:spAutoFit/>
          </a:bodyPr>
          <a:lstStyle/>
          <a:p>
            <a:r>
              <a:rPr lang="en-US" i="1" u="sng" dirty="0" smtClean="0"/>
              <a:t>Trunk</a:t>
            </a:r>
            <a:r>
              <a:rPr lang="en-US" i="1" dirty="0" smtClean="0"/>
              <a:t>: Middle and lower</a:t>
            </a:r>
            <a:endParaRPr lang="en-US" i="1" u="sng" dirty="0" smtClean="0"/>
          </a:p>
          <a:p>
            <a:r>
              <a:rPr lang="en-US" i="1" u="sng" dirty="0" smtClean="0"/>
              <a:t>Nerve root</a:t>
            </a:r>
            <a:r>
              <a:rPr lang="en-US" i="1" dirty="0" smtClean="0"/>
              <a:t>: C7-</a:t>
            </a:r>
            <a:r>
              <a:rPr lang="en-US" i="1" u="sng" dirty="0" smtClean="0"/>
              <a:t>C8</a:t>
            </a:r>
          </a:p>
          <a:p>
            <a:r>
              <a:rPr lang="en-US" i="1" u="sng" dirty="0" smtClean="0"/>
              <a:t>Nerve</a:t>
            </a:r>
            <a:r>
              <a:rPr lang="en-US" i="1" dirty="0" smtClean="0"/>
              <a:t>: Posterior interosseous</a:t>
            </a:r>
            <a:endParaRPr lang="en-US" i="1" u="sng" dirty="0"/>
          </a:p>
        </p:txBody>
      </p:sp>
      <p:sp>
        <p:nvSpPr>
          <p:cNvPr id="11" name="TextBox 10"/>
          <p:cNvSpPr txBox="1"/>
          <p:nvPr/>
        </p:nvSpPr>
        <p:spPr>
          <a:xfrm>
            <a:off x="2438400" y="4744323"/>
            <a:ext cx="5867400" cy="369332"/>
          </a:xfrm>
          <a:prstGeom prst="rect">
            <a:avLst/>
          </a:prstGeom>
          <a:noFill/>
        </p:spPr>
        <p:txBody>
          <a:bodyPr wrap="square" rtlCol="0">
            <a:spAutoFit/>
          </a:bodyPr>
          <a:lstStyle/>
          <a:p>
            <a:r>
              <a:rPr lang="en-US" b="1" dirty="0" smtClean="0"/>
              <a:t>Flexor digitorum superficialis</a:t>
            </a:r>
          </a:p>
        </p:txBody>
      </p:sp>
      <p:sp>
        <p:nvSpPr>
          <p:cNvPr id="12" name="TextBox 11"/>
          <p:cNvSpPr txBox="1"/>
          <p:nvPr/>
        </p:nvSpPr>
        <p:spPr>
          <a:xfrm>
            <a:off x="2438400" y="5113655"/>
            <a:ext cx="6019800" cy="923330"/>
          </a:xfrm>
          <a:prstGeom prst="rect">
            <a:avLst/>
          </a:prstGeom>
          <a:noFill/>
        </p:spPr>
        <p:txBody>
          <a:bodyPr wrap="square" rtlCol="0">
            <a:spAutoFit/>
          </a:bodyPr>
          <a:lstStyle/>
          <a:p>
            <a:r>
              <a:rPr lang="en-US" i="1" u="sng" dirty="0" smtClean="0"/>
              <a:t>Trunk</a:t>
            </a:r>
            <a:r>
              <a:rPr lang="en-US" i="1" dirty="0" smtClean="0"/>
              <a:t>: Middle and lower</a:t>
            </a:r>
            <a:endParaRPr lang="en-US" i="1" u="sng" dirty="0" smtClean="0"/>
          </a:p>
          <a:p>
            <a:r>
              <a:rPr lang="en-US" i="1" u="sng" dirty="0" smtClean="0"/>
              <a:t>Nerve root</a:t>
            </a:r>
            <a:r>
              <a:rPr lang="en-US" i="1" dirty="0" smtClean="0"/>
              <a:t>: C7-C8-T1</a:t>
            </a:r>
            <a:endParaRPr lang="en-US" i="1" u="sng" dirty="0" smtClean="0"/>
          </a:p>
          <a:p>
            <a:r>
              <a:rPr lang="en-US" i="1" u="sng" dirty="0" smtClean="0"/>
              <a:t>Nerve</a:t>
            </a:r>
            <a:r>
              <a:rPr lang="en-US" i="1" dirty="0" smtClean="0"/>
              <a:t>: Median</a:t>
            </a:r>
            <a:endParaRPr lang="en-US" i="1" u="sng" dirty="0"/>
          </a:p>
        </p:txBody>
      </p:sp>
      <p:sp>
        <p:nvSpPr>
          <p:cNvPr id="13" name="Rectangle 12"/>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62164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438400" y="1547449"/>
            <a:ext cx="5867400" cy="369332"/>
          </a:xfrm>
          <a:prstGeom prst="rect">
            <a:avLst/>
          </a:prstGeom>
          <a:noFill/>
        </p:spPr>
        <p:txBody>
          <a:bodyPr wrap="square" rtlCol="0">
            <a:spAutoFit/>
          </a:bodyPr>
          <a:lstStyle/>
          <a:p>
            <a:r>
              <a:rPr lang="en-US" b="1" dirty="0" smtClean="0"/>
              <a:t>What are amplifiers?</a:t>
            </a:r>
            <a:endParaRPr lang="en-US" b="1" dirty="0"/>
          </a:p>
        </p:txBody>
      </p:sp>
      <p:sp>
        <p:nvSpPr>
          <p:cNvPr id="13" name="TextBox 12"/>
          <p:cNvSpPr txBox="1"/>
          <p:nvPr/>
        </p:nvSpPr>
        <p:spPr>
          <a:xfrm>
            <a:off x="2438400" y="1939493"/>
            <a:ext cx="5867400" cy="646331"/>
          </a:xfrm>
          <a:prstGeom prst="rect">
            <a:avLst/>
          </a:prstGeom>
          <a:noFill/>
        </p:spPr>
        <p:txBody>
          <a:bodyPr wrap="square" rtlCol="0">
            <a:spAutoFit/>
          </a:bodyPr>
          <a:lstStyle/>
          <a:p>
            <a:r>
              <a:rPr lang="en-US" i="1" dirty="0"/>
              <a:t>Amplifiers are devices that increase the amplitude (voltage) of a signal.</a:t>
            </a:r>
            <a:endParaRPr lang="en-US" dirty="0"/>
          </a:p>
        </p:txBody>
      </p:sp>
      <p:sp>
        <p:nvSpPr>
          <p:cNvPr id="9" name="Title 1"/>
          <p:cNvSpPr>
            <a:spLocks noGrp="1"/>
          </p:cNvSpPr>
          <p:nvPr>
            <p:ph type="title"/>
          </p:nvPr>
        </p:nvSpPr>
        <p:spPr/>
        <p:txBody>
          <a:bodyPr/>
          <a:lstStyle/>
          <a:p>
            <a:r>
              <a:rPr lang="en-US" dirty="0" smtClean="0"/>
              <a:t>Basic Concepts</a:t>
            </a:r>
            <a:endParaRPr lang="en-US" dirty="0"/>
          </a:p>
        </p:txBody>
      </p:sp>
      <p:sp>
        <p:nvSpPr>
          <p:cNvPr id="7" name="Rectangle 6"/>
          <p:cNvSpPr/>
          <p:nvPr/>
        </p:nvSpPr>
        <p:spPr>
          <a:xfrm>
            <a:off x="152400" y="914400"/>
            <a:ext cx="1371600" cy="304800"/>
          </a:xfrm>
          <a:prstGeom prst="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43929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p:txBody>
          <a:bodyPr>
            <a:normAutofit fontScale="90000"/>
          </a:bodyPr>
          <a:lstStyle/>
          <a:p>
            <a:r>
              <a:rPr lang="en-US" dirty="0" smtClean="0">
                <a:solidFill>
                  <a:srgbClr val="FF0000"/>
                </a:solidFill>
              </a:rPr>
              <a:t>Normal Anatomy</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6" name="TextBox 5"/>
          <p:cNvSpPr txBox="1"/>
          <p:nvPr/>
        </p:nvSpPr>
        <p:spPr>
          <a:xfrm>
            <a:off x="2438400" y="1417638"/>
            <a:ext cx="5867400" cy="646331"/>
          </a:xfrm>
          <a:prstGeom prst="rect">
            <a:avLst/>
          </a:prstGeom>
          <a:noFill/>
        </p:spPr>
        <p:txBody>
          <a:bodyPr wrap="square" rtlCol="0">
            <a:spAutoFit/>
          </a:bodyPr>
          <a:lstStyle/>
          <a:p>
            <a:r>
              <a:rPr lang="en-US" b="1" u="sng" dirty="0" smtClean="0"/>
              <a:t>What are the nerve, nerve root, and trunk innervations of the following upper extremity muscles?</a:t>
            </a:r>
          </a:p>
        </p:txBody>
      </p:sp>
      <p:sp>
        <p:nvSpPr>
          <p:cNvPr id="7" name="TextBox 6"/>
          <p:cNvSpPr txBox="1"/>
          <p:nvPr/>
        </p:nvSpPr>
        <p:spPr>
          <a:xfrm>
            <a:off x="2438400" y="2165191"/>
            <a:ext cx="5867400" cy="369332"/>
          </a:xfrm>
          <a:prstGeom prst="rect">
            <a:avLst/>
          </a:prstGeom>
          <a:noFill/>
        </p:spPr>
        <p:txBody>
          <a:bodyPr wrap="square" rtlCol="0">
            <a:spAutoFit/>
          </a:bodyPr>
          <a:lstStyle/>
          <a:p>
            <a:r>
              <a:rPr lang="en-US" b="1" dirty="0" smtClean="0"/>
              <a:t>Flexor carpi ulnaris</a:t>
            </a:r>
          </a:p>
        </p:txBody>
      </p:sp>
      <p:sp>
        <p:nvSpPr>
          <p:cNvPr id="8" name="TextBox 7"/>
          <p:cNvSpPr txBox="1"/>
          <p:nvPr/>
        </p:nvSpPr>
        <p:spPr>
          <a:xfrm>
            <a:off x="2438400" y="2534523"/>
            <a:ext cx="6019800" cy="923330"/>
          </a:xfrm>
          <a:prstGeom prst="rect">
            <a:avLst/>
          </a:prstGeom>
          <a:noFill/>
        </p:spPr>
        <p:txBody>
          <a:bodyPr wrap="square" rtlCol="0">
            <a:spAutoFit/>
          </a:bodyPr>
          <a:lstStyle/>
          <a:p>
            <a:r>
              <a:rPr lang="en-US" i="1" u="sng" dirty="0" smtClean="0"/>
              <a:t>Trunk</a:t>
            </a:r>
            <a:r>
              <a:rPr lang="en-US" i="1" dirty="0" smtClean="0"/>
              <a:t>: Lower</a:t>
            </a:r>
            <a:endParaRPr lang="en-US" i="1" u="sng" dirty="0" smtClean="0"/>
          </a:p>
          <a:p>
            <a:r>
              <a:rPr lang="en-US" i="1" u="sng" dirty="0" smtClean="0"/>
              <a:t>Nerve root</a:t>
            </a:r>
            <a:r>
              <a:rPr lang="en-US" i="1" dirty="0" smtClean="0"/>
              <a:t>: </a:t>
            </a:r>
            <a:r>
              <a:rPr lang="en-US" i="1" u="sng" dirty="0" smtClean="0"/>
              <a:t>C8</a:t>
            </a:r>
            <a:r>
              <a:rPr lang="en-US" i="1" dirty="0" smtClean="0"/>
              <a:t>-T1</a:t>
            </a:r>
            <a:endParaRPr lang="en-US" i="1" u="sng" dirty="0" smtClean="0"/>
          </a:p>
          <a:p>
            <a:r>
              <a:rPr lang="en-US" i="1" u="sng" dirty="0" smtClean="0"/>
              <a:t>Nerve</a:t>
            </a:r>
            <a:r>
              <a:rPr lang="en-US" i="1" dirty="0" smtClean="0"/>
              <a:t>: Ulnar</a:t>
            </a:r>
            <a:endParaRPr lang="en-US" i="1" u="sng" dirty="0"/>
          </a:p>
        </p:txBody>
      </p:sp>
      <p:sp>
        <p:nvSpPr>
          <p:cNvPr id="9" name="Rectangle 8"/>
          <p:cNvSpPr/>
          <p:nvPr/>
        </p:nvSpPr>
        <p:spPr>
          <a:xfrm>
            <a:off x="152400" y="1981200"/>
            <a:ext cx="15240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5125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38400" y="1676400"/>
            <a:ext cx="6019800" cy="646331"/>
          </a:xfrm>
          <a:prstGeom prst="rect">
            <a:avLst/>
          </a:prstGeom>
          <a:noFill/>
        </p:spPr>
        <p:txBody>
          <a:bodyPr wrap="square" rtlCol="0">
            <a:spAutoFit/>
          </a:bodyPr>
          <a:lstStyle/>
          <a:p>
            <a:r>
              <a:rPr lang="en-US" b="1" dirty="0" smtClean="0"/>
              <a:t>What </a:t>
            </a:r>
            <a:r>
              <a:rPr lang="en-US" b="1" dirty="0"/>
              <a:t>is the first muscle innervated by the posterior </a:t>
            </a:r>
            <a:r>
              <a:rPr lang="en-US" b="1" dirty="0" smtClean="0"/>
              <a:t>interosseous </a:t>
            </a:r>
            <a:r>
              <a:rPr lang="en-US" b="1" dirty="0"/>
              <a:t>nerve as it emerges from the supinator?</a:t>
            </a:r>
            <a:endParaRPr lang="en-US" b="1" dirty="0" smtClean="0"/>
          </a:p>
        </p:txBody>
      </p:sp>
      <p:sp>
        <p:nvSpPr>
          <p:cNvPr id="7" name="TextBox 6"/>
          <p:cNvSpPr txBox="1"/>
          <p:nvPr/>
        </p:nvSpPr>
        <p:spPr>
          <a:xfrm>
            <a:off x="2438400" y="2322731"/>
            <a:ext cx="6019800" cy="369332"/>
          </a:xfrm>
          <a:prstGeom prst="rect">
            <a:avLst/>
          </a:prstGeom>
          <a:noFill/>
        </p:spPr>
        <p:txBody>
          <a:bodyPr wrap="square" rtlCol="0">
            <a:spAutoFit/>
          </a:bodyPr>
          <a:lstStyle/>
          <a:p>
            <a:r>
              <a:rPr lang="en-US" i="1" dirty="0" smtClean="0"/>
              <a:t>Extensor digitorum.</a:t>
            </a:r>
            <a:endParaRPr lang="en-US" i="1" dirty="0"/>
          </a:p>
        </p:txBody>
      </p:sp>
      <p:sp>
        <p:nvSpPr>
          <p:cNvPr id="8" name="TextBox 7"/>
          <p:cNvSpPr txBox="1"/>
          <p:nvPr/>
        </p:nvSpPr>
        <p:spPr>
          <a:xfrm>
            <a:off x="2438400" y="2718137"/>
            <a:ext cx="6019800" cy="646331"/>
          </a:xfrm>
          <a:prstGeom prst="rect">
            <a:avLst/>
          </a:prstGeom>
          <a:noFill/>
        </p:spPr>
        <p:txBody>
          <a:bodyPr wrap="square" rtlCol="0">
            <a:spAutoFit/>
          </a:bodyPr>
          <a:lstStyle/>
          <a:p>
            <a:r>
              <a:rPr lang="en-US" b="1" dirty="0" smtClean="0"/>
              <a:t>What </a:t>
            </a:r>
            <a:r>
              <a:rPr lang="en-US" b="1" dirty="0"/>
              <a:t>are the expected nerve conduction study and EMG findings in a radial neuropathy at the spiral groove?</a:t>
            </a:r>
            <a:endParaRPr lang="en-US" b="1" dirty="0" smtClean="0"/>
          </a:p>
        </p:txBody>
      </p:sp>
      <p:sp>
        <p:nvSpPr>
          <p:cNvPr id="9" name="TextBox 8"/>
          <p:cNvSpPr txBox="1"/>
          <p:nvPr/>
        </p:nvSpPr>
        <p:spPr>
          <a:xfrm>
            <a:off x="2438400" y="3364468"/>
            <a:ext cx="6019800" cy="2031325"/>
          </a:xfrm>
          <a:prstGeom prst="rect">
            <a:avLst/>
          </a:prstGeom>
          <a:noFill/>
        </p:spPr>
        <p:txBody>
          <a:bodyPr wrap="square" rtlCol="0">
            <a:spAutoFit/>
          </a:bodyPr>
          <a:lstStyle/>
          <a:p>
            <a:r>
              <a:rPr lang="en-US" i="1" u="sng" dirty="0" smtClean="0"/>
              <a:t>NCS</a:t>
            </a:r>
            <a:r>
              <a:rPr lang="en-US" i="1" dirty="0" smtClean="0"/>
              <a:t>: Conduction block at the spiral groove. If axonal injury, there will be low radial motor and sensory amplitudes.</a:t>
            </a:r>
          </a:p>
          <a:p>
            <a:r>
              <a:rPr lang="en-US" i="1" u="sng" dirty="0" smtClean="0"/>
              <a:t>EMG</a:t>
            </a:r>
            <a:r>
              <a:rPr lang="en-US" i="1" dirty="0" smtClean="0"/>
              <a:t>: Denervation of the extensor indicis, extensor digitorum, extensor carpi ulnaris, extensor carpi radialis, brachioradialis, and supinator. Notable sparing of triceps.</a:t>
            </a:r>
          </a:p>
          <a:p>
            <a:endParaRPr lang="en-US" i="1" u="sng" dirty="0" smtClean="0"/>
          </a:p>
          <a:p>
            <a:endParaRPr lang="en-US" i="1" dirty="0"/>
          </a:p>
        </p:txBody>
      </p:sp>
      <p:sp>
        <p:nvSpPr>
          <p:cNvPr id="12" name="Title 1"/>
          <p:cNvSpPr>
            <a:spLocks noGrp="1"/>
          </p:cNvSpPr>
          <p:nvPr>
            <p:ph type="title"/>
          </p:nvPr>
        </p:nvSpPr>
        <p:spPr/>
        <p:txBody>
          <a:bodyPr>
            <a:normAutofit fontScale="90000"/>
          </a:bodyPr>
          <a:lstStyle/>
          <a:p>
            <a:r>
              <a:rPr lang="en-US" dirty="0" smtClean="0">
                <a:solidFill>
                  <a:srgbClr val="FF0000"/>
                </a:solidFill>
              </a:rPr>
              <a:t>Compression – Radial Nerve</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10" name="Rectangle 9"/>
          <p:cNvSpPr/>
          <p:nvPr/>
        </p:nvSpPr>
        <p:spPr>
          <a:xfrm>
            <a:off x="152400" y="3048000"/>
            <a:ext cx="1143000" cy="304800"/>
          </a:xfrm>
          <a:prstGeom prst="rect">
            <a:avLst/>
          </a:prstGeom>
          <a:solidFill>
            <a:srgbClr val="7030A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02526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38400" y="1676400"/>
            <a:ext cx="6019800" cy="646331"/>
          </a:xfrm>
          <a:prstGeom prst="rect">
            <a:avLst/>
          </a:prstGeom>
          <a:noFill/>
        </p:spPr>
        <p:txBody>
          <a:bodyPr wrap="square" rtlCol="0">
            <a:spAutoFit/>
          </a:bodyPr>
          <a:lstStyle/>
          <a:p>
            <a:r>
              <a:rPr lang="en-US" b="1" dirty="0" smtClean="0"/>
              <a:t>What </a:t>
            </a:r>
            <a:r>
              <a:rPr lang="en-US" b="1" dirty="0"/>
              <a:t>are the expected nerve conduction study findings and needle EMG findings in a posterior interosseous syndrome?</a:t>
            </a:r>
            <a:endParaRPr lang="en-US" b="1" dirty="0" smtClean="0"/>
          </a:p>
        </p:txBody>
      </p:sp>
      <p:sp>
        <p:nvSpPr>
          <p:cNvPr id="7" name="TextBox 6"/>
          <p:cNvSpPr txBox="1"/>
          <p:nvPr/>
        </p:nvSpPr>
        <p:spPr>
          <a:xfrm>
            <a:off x="2438400" y="2322731"/>
            <a:ext cx="6019800" cy="1754326"/>
          </a:xfrm>
          <a:prstGeom prst="rect">
            <a:avLst/>
          </a:prstGeom>
          <a:noFill/>
        </p:spPr>
        <p:txBody>
          <a:bodyPr wrap="square" rtlCol="0">
            <a:spAutoFit/>
          </a:bodyPr>
          <a:lstStyle/>
          <a:p>
            <a:r>
              <a:rPr lang="en-US" i="1" u="sng" dirty="0" smtClean="0"/>
              <a:t>NCS</a:t>
            </a:r>
            <a:r>
              <a:rPr lang="en-US" i="1" dirty="0" smtClean="0"/>
              <a:t>: </a:t>
            </a:r>
            <a:r>
              <a:rPr lang="en-US" i="1" dirty="0"/>
              <a:t>Usually purely axonal, but rarely </a:t>
            </a:r>
            <a:r>
              <a:rPr lang="en-US" i="1" dirty="0" smtClean="0"/>
              <a:t>can see </a:t>
            </a:r>
            <a:r>
              <a:rPr lang="en-US" i="1" dirty="0"/>
              <a:t>conduction block between elbow and forearm. When </a:t>
            </a:r>
            <a:r>
              <a:rPr lang="en-US" i="1" dirty="0" smtClean="0"/>
              <a:t>axonal there will be a low radial motor amplitude with normal radial sensory amplitude.</a:t>
            </a:r>
            <a:endParaRPr lang="en-US" i="1" dirty="0"/>
          </a:p>
          <a:p>
            <a:r>
              <a:rPr lang="en-US" i="1" u="sng" dirty="0" smtClean="0"/>
              <a:t>EMG</a:t>
            </a:r>
            <a:r>
              <a:rPr lang="en-US" i="1" dirty="0" smtClean="0"/>
              <a:t>: </a:t>
            </a:r>
            <a:r>
              <a:rPr lang="en-US" i="1" dirty="0"/>
              <a:t>Denervation of </a:t>
            </a:r>
            <a:r>
              <a:rPr lang="en-US" i="1" dirty="0" smtClean="0"/>
              <a:t>posterior interosseous innervated </a:t>
            </a:r>
            <a:r>
              <a:rPr lang="en-US" i="1" dirty="0"/>
              <a:t>muscles only, notably sparing </a:t>
            </a:r>
            <a:r>
              <a:rPr lang="en-US" i="1" dirty="0" smtClean="0"/>
              <a:t>the brachioradialis, extensor carpi radialis, and </a:t>
            </a:r>
            <a:r>
              <a:rPr lang="en-US" i="1" dirty="0"/>
              <a:t>triceps.</a:t>
            </a:r>
          </a:p>
        </p:txBody>
      </p:sp>
      <p:sp>
        <p:nvSpPr>
          <p:cNvPr id="12" name="Title 1"/>
          <p:cNvSpPr>
            <a:spLocks noGrp="1"/>
          </p:cNvSpPr>
          <p:nvPr>
            <p:ph type="title"/>
          </p:nvPr>
        </p:nvSpPr>
        <p:spPr/>
        <p:txBody>
          <a:bodyPr>
            <a:normAutofit fontScale="90000"/>
          </a:bodyPr>
          <a:lstStyle/>
          <a:p>
            <a:r>
              <a:rPr lang="en-US" dirty="0" smtClean="0">
                <a:solidFill>
                  <a:srgbClr val="FF0000"/>
                </a:solidFill>
              </a:rPr>
              <a:t>Compression – Radial Nerve</a:t>
            </a:r>
            <a:br>
              <a:rPr lang="en-US" dirty="0" smtClean="0">
                <a:solidFill>
                  <a:srgbClr val="FF0000"/>
                </a:solidFill>
              </a:rPr>
            </a:br>
            <a:r>
              <a:rPr lang="en-US" sz="3100" dirty="0" smtClean="0">
                <a:solidFill>
                  <a:srgbClr val="FF0000"/>
                </a:solidFill>
              </a:rPr>
              <a:t>Advanced Topics</a:t>
            </a:r>
            <a:endParaRPr lang="en-US" sz="3100" dirty="0">
              <a:solidFill>
                <a:srgbClr val="FF0000"/>
              </a:solidFill>
            </a:endParaRPr>
          </a:p>
        </p:txBody>
      </p:sp>
      <p:sp>
        <p:nvSpPr>
          <p:cNvPr id="8" name="Rectangle 7"/>
          <p:cNvSpPr/>
          <p:nvPr/>
        </p:nvSpPr>
        <p:spPr>
          <a:xfrm>
            <a:off x="152400" y="3048000"/>
            <a:ext cx="1143000" cy="304800"/>
          </a:xfrm>
          <a:prstGeom prst="rect">
            <a:avLst/>
          </a:prstGeom>
          <a:solidFill>
            <a:srgbClr val="7030A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56201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590800"/>
            <a:ext cx="6781800" cy="1143000"/>
          </a:xfrm>
        </p:spPr>
        <p:txBody>
          <a:bodyPr>
            <a:normAutofit/>
          </a:bodyPr>
          <a:lstStyle/>
          <a:p>
            <a:r>
              <a:rPr lang="en-US" dirty="0" smtClean="0"/>
              <a:t>END OF PRESENTATION</a:t>
            </a:r>
            <a:endParaRPr lang="en-US" dirty="0"/>
          </a:p>
        </p:txBody>
      </p:sp>
      <p:sp>
        <p:nvSpPr>
          <p:cNvPr id="3" name="TextBox 2"/>
          <p:cNvSpPr txBox="1"/>
          <p:nvPr/>
        </p:nvSpPr>
        <p:spPr>
          <a:xfrm>
            <a:off x="2438400" y="3733800"/>
            <a:ext cx="5867400" cy="461665"/>
          </a:xfrm>
          <a:prstGeom prst="rect">
            <a:avLst/>
          </a:prstGeom>
          <a:noFill/>
        </p:spPr>
        <p:txBody>
          <a:bodyPr wrap="square" rtlCol="0">
            <a:spAutoFit/>
          </a:bodyPr>
          <a:lstStyle/>
          <a:p>
            <a:pPr algn="ctr"/>
            <a:endParaRPr lang="en-US" sz="2400" b="1" dirty="0" smtClean="0"/>
          </a:p>
        </p:txBody>
      </p:sp>
    </p:spTree>
    <p:extLst>
      <p:ext uri="{BB962C8B-B14F-4D97-AF65-F5344CB8AC3E}">
        <p14:creationId xmlns:p14="http://schemas.microsoft.com/office/powerpoint/2010/main" val="8137697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Nerve Conduction Studies</a:t>
            </a:r>
            <a:endParaRPr lang="en-US" dirty="0"/>
          </a:p>
        </p:txBody>
      </p:sp>
      <p:sp>
        <p:nvSpPr>
          <p:cNvPr id="5" name="TextBox 4"/>
          <p:cNvSpPr txBox="1"/>
          <p:nvPr/>
        </p:nvSpPr>
        <p:spPr>
          <a:xfrm>
            <a:off x="2438400" y="1547449"/>
            <a:ext cx="5867400" cy="369332"/>
          </a:xfrm>
          <a:prstGeom prst="rect">
            <a:avLst/>
          </a:prstGeom>
          <a:noFill/>
        </p:spPr>
        <p:txBody>
          <a:bodyPr wrap="square" rtlCol="0">
            <a:spAutoFit/>
          </a:bodyPr>
          <a:lstStyle/>
          <a:p>
            <a:r>
              <a:rPr lang="en-US" b="1" dirty="0" smtClean="0"/>
              <a:t>What is the difference between an anode and a cathode?</a:t>
            </a:r>
            <a:endParaRPr lang="en-US" b="1" dirty="0"/>
          </a:p>
        </p:txBody>
      </p:sp>
      <p:sp>
        <p:nvSpPr>
          <p:cNvPr id="6" name="TextBox 5"/>
          <p:cNvSpPr txBox="1"/>
          <p:nvPr/>
        </p:nvSpPr>
        <p:spPr>
          <a:xfrm>
            <a:off x="2438400" y="1939493"/>
            <a:ext cx="5867400" cy="3139321"/>
          </a:xfrm>
          <a:prstGeom prst="rect">
            <a:avLst/>
          </a:prstGeom>
          <a:noFill/>
        </p:spPr>
        <p:txBody>
          <a:bodyPr wrap="square" rtlCol="0">
            <a:spAutoFit/>
          </a:bodyPr>
          <a:lstStyle/>
          <a:p>
            <a:r>
              <a:rPr lang="en-US" i="1" dirty="0"/>
              <a:t>An anode is the terminal on the stimulator where current flows in. The cathode is the terminal on the stimulator where current flows out. Depolarization of a nerve occurs under the cathode, and the depolarization proceeds </a:t>
            </a:r>
            <a:r>
              <a:rPr lang="en-US" i="1" dirty="0" smtClean="0"/>
              <a:t>in both directions (orthodromic </a:t>
            </a:r>
            <a:r>
              <a:rPr lang="en-US" i="1" dirty="0"/>
              <a:t>and </a:t>
            </a:r>
            <a:r>
              <a:rPr lang="en-US" i="1" dirty="0" smtClean="0"/>
              <a:t>antidromic). </a:t>
            </a:r>
            <a:r>
              <a:rPr lang="en-US" i="1" dirty="0"/>
              <a:t>The cathode should be placed closer to the active recording electrode than the anode because the anode has the potential to hyperpolarize the nerve and block the depolarization; this could cause a falsely reduced or absent potential. Additionally, reversing the stimulator will result in a predictably prolonged latency measurement. </a:t>
            </a:r>
            <a:endParaRPr lang="en-US" dirty="0"/>
          </a:p>
        </p:txBody>
      </p:sp>
      <p:sp>
        <p:nvSpPr>
          <p:cNvPr id="8" name="Rectangle 7"/>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8616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38400" y="1547449"/>
            <a:ext cx="5867400" cy="369332"/>
          </a:xfrm>
          <a:prstGeom prst="rect">
            <a:avLst/>
          </a:prstGeom>
          <a:noFill/>
        </p:spPr>
        <p:txBody>
          <a:bodyPr wrap="square" rtlCol="0">
            <a:spAutoFit/>
          </a:bodyPr>
          <a:lstStyle/>
          <a:p>
            <a:r>
              <a:rPr lang="en-US" b="1" dirty="0" smtClean="0"/>
              <a:t>What are G1 and G2?</a:t>
            </a:r>
          </a:p>
        </p:txBody>
      </p:sp>
      <p:sp>
        <p:nvSpPr>
          <p:cNvPr id="6" name="TextBox 5"/>
          <p:cNvSpPr txBox="1"/>
          <p:nvPr/>
        </p:nvSpPr>
        <p:spPr>
          <a:xfrm>
            <a:off x="2416359" y="1897889"/>
            <a:ext cx="5867400" cy="646331"/>
          </a:xfrm>
          <a:prstGeom prst="rect">
            <a:avLst/>
          </a:prstGeom>
          <a:noFill/>
        </p:spPr>
        <p:txBody>
          <a:bodyPr wrap="square" rtlCol="0">
            <a:spAutoFit/>
          </a:bodyPr>
          <a:lstStyle/>
          <a:p>
            <a:r>
              <a:rPr lang="en-US" i="1" dirty="0" smtClean="0"/>
              <a:t>G1 is the active recording electrode. G2 is the reference electrode.</a:t>
            </a:r>
            <a:endParaRPr lang="en-US" dirty="0"/>
          </a:p>
        </p:txBody>
      </p:sp>
      <p:sp>
        <p:nvSpPr>
          <p:cNvPr id="9" name="TextBox 8"/>
          <p:cNvSpPr txBox="1"/>
          <p:nvPr/>
        </p:nvSpPr>
        <p:spPr>
          <a:xfrm>
            <a:off x="2455403" y="2743200"/>
            <a:ext cx="5867400" cy="369332"/>
          </a:xfrm>
          <a:prstGeom prst="rect">
            <a:avLst/>
          </a:prstGeom>
          <a:noFill/>
        </p:spPr>
        <p:txBody>
          <a:bodyPr wrap="square" rtlCol="0">
            <a:spAutoFit/>
          </a:bodyPr>
          <a:lstStyle/>
          <a:p>
            <a:r>
              <a:rPr lang="en-US" b="1" dirty="0" smtClean="0"/>
              <a:t>Where are G1 and G2 placed in a motor nerve study?</a:t>
            </a:r>
          </a:p>
        </p:txBody>
      </p:sp>
      <p:sp>
        <p:nvSpPr>
          <p:cNvPr id="10" name="TextBox 9"/>
          <p:cNvSpPr txBox="1"/>
          <p:nvPr/>
        </p:nvSpPr>
        <p:spPr>
          <a:xfrm>
            <a:off x="2466739" y="3114627"/>
            <a:ext cx="5867400" cy="646331"/>
          </a:xfrm>
          <a:prstGeom prst="rect">
            <a:avLst/>
          </a:prstGeom>
          <a:noFill/>
        </p:spPr>
        <p:txBody>
          <a:bodyPr wrap="square" rtlCol="0">
            <a:spAutoFit/>
          </a:bodyPr>
          <a:lstStyle/>
          <a:p>
            <a:r>
              <a:rPr lang="en-US" i="1" dirty="0" smtClean="0"/>
              <a:t>G1 goes over the motor endplate in the muscle body. G2 is placed distally over the muscle’s tendon.</a:t>
            </a:r>
            <a:endParaRPr lang="en-US" dirty="0"/>
          </a:p>
        </p:txBody>
      </p:sp>
      <p:sp>
        <p:nvSpPr>
          <p:cNvPr id="11" name="TextBox 10"/>
          <p:cNvSpPr txBox="1"/>
          <p:nvPr/>
        </p:nvSpPr>
        <p:spPr>
          <a:xfrm>
            <a:off x="2455403" y="3971973"/>
            <a:ext cx="5867400" cy="369332"/>
          </a:xfrm>
          <a:prstGeom prst="rect">
            <a:avLst/>
          </a:prstGeom>
          <a:noFill/>
        </p:spPr>
        <p:txBody>
          <a:bodyPr wrap="square" rtlCol="0">
            <a:spAutoFit/>
          </a:bodyPr>
          <a:lstStyle/>
          <a:p>
            <a:r>
              <a:rPr lang="en-US" b="1" dirty="0" smtClean="0"/>
              <a:t>Where are G1 and G2 placed in a sensory nerve study?</a:t>
            </a:r>
          </a:p>
        </p:txBody>
      </p:sp>
      <p:sp>
        <p:nvSpPr>
          <p:cNvPr id="12" name="TextBox 11"/>
          <p:cNvSpPr txBox="1"/>
          <p:nvPr/>
        </p:nvSpPr>
        <p:spPr>
          <a:xfrm>
            <a:off x="2466739" y="4343400"/>
            <a:ext cx="5867400" cy="923330"/>
          </a:xfrm>
          <a:prstGeom prst="rect">
            <a:avLst/>
          </a:prstGeom>
          <a:noFill/>
        </p:spPr>
        <p:txBody>
          <a:bodyPr wrap="square" rtlCol="0">
            <a:spAutoFit/>
          </a:bodyPr>
          <a:lstStyle/>
          <a:p>
            <a:r>
              <a:rPr lang="en-US" i="1" dirty="0" smtClean="0"/>
              <a:t>G1 and G2 are placed in a line over the nerve at an interelectrode distance of 3-4 cm, with G1 closer to the stimulator.</a:t>
            </a:r>
            <a:endParaRPr lang="en-US" dirty="0"/>
          </a:p>
        </p:txBody>
      </p:sp>
      <p:sp>
        <p:nvSpPr>
          <p:cNvPr id="13" name="Title 1"/>
          <p:cNvSpPr>
            <a:spLocks noGrp="1"/>
          </p:cNvSpPr>
          <p:nvPr>
            <p:ph type="title"/>
          </p:nvPr>
        </p:nvSpPr>
        <p:spPr/>
        <p:txBody>
          <a:bodyPr/>
          <a:lstStyle/>
          <a:p>
            <a:r>
              <a:rPr lang="en-US" dirty="0" smtClean="0"/>
              <a:t>Nerve Conduction Studies</a:t>
            </a:r>
            <a:endParaRPr lang="en-US" dirty="0"/>
          </a:p>
        </p:txBody>
      </p:sp>
      <p:sp>
        <p:nvSpPr>
          <p:cNvPr id="14" name="Rectangle 13"/>
          <p:cNvSpPr/>
          <p:nvPr/>
        </p:nvSpPr>
        <p:spPr>
          <a:xfrm>
            <a:off x="152400" y="1143000"/>
            <a:ext cx="1600200" cy="3048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02869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7343</TotalTime>
  <Words>4794</Words>
  <Application>Microsoft Office PowerPoint</Application>
  <PresentationFormat>On-screen Show (4:3)</PresentationFormat>
  <Paragraphs>514</Paragraphs>
  <Slides>73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73</vt:i4>
      </vt:variant>
    </vt:vector>
  </HeadingPairs>
  <TitlesOfParts>
    <vt:vector size="76" baseType="lpstr">
      <vt:lpstr>Arial</vt:lpstr>
      <vt:lpstr>Calibri</vt:lpstr>
      <vt:lpstr>Office Theme</vt:lpstr>
      <vt:lpstr>A Self-Study Curriculum in Nerve Conduction Studies for Technologists</vt:lpstr>
      <vt:lpstr>Basic Concepts</vt:lpstr>
      <vt:lpstr>Basic Concepts</vt:lpstr>
      <vt:lpstr>Basic Concepts</vt:lpstr>
      <vt:lpstr>Basic Concepts</vt:lpstr>
      <vt:lpstr>Basic Concepts</vt:lpstr>
      <vt:lpstr>Basic Concepts</vt:lpstr>
      <vt:lpstr>Nerve Conduction Studies</vt:lpstr>
      <vt:lpstr>Nerve Conduction Studies</vt:lpstr>
      <vt:lpstr>Nerve Conduction Studies</vt:lpstr>
      <vt:lpstr>Nerve Conduction Studies</vt:lpstr>
      <vt:lpstr>Nerve Conduction Studies</vt:lpstr>
      <vt:lpstr>Nerve Conduction Studies</vt:lpstr>
      <vt:lpstr>Nerve Conduction Studies</vt:lpstr>
      <vt:lpstr>Nerve Conduction Studies</vt:lpstr>
      <vt:lpstr>Nerve Conduction Studies</vt:lpstr>
      <vt:lpstr>Nerve Conduction Studies</vt:lpstr>
      <vt:lpstr>Nerve Conduction Studies</vt:lpstr>
      <vt:lpstr>Nerve Conduction Studies</vt:lpstr>
      <vt:lpstr>Nerve Conduction Studies</vt:lpstr>
      <vt:lpstr>Nerve Conduction Studies</vt:lpstr>
      <vt:lpstr>Normal Values</vt:lpstr>
      <vt:lpstr>Normal Values</vt:lpstr>
      <vt:lpstr>Normal Values</vt:lpstr>
      <vt:lpstr>Normal Values</vt:lpstr>
      <vt:lpstr>Normal Values</vt:lpstr>
      <vt:lpstr>Normal Values</vt:lpstr>
      <vt:lpstr>Normal Values</vt:lpstr>
      <vt:lpstr>Repetitive Stimulation</vt:lpstr>
      <vt:lpstr>Repetitive Stimulation</vt:lpstr>
      <vt:lpstr>Repetitive Stimulation</vt:lpstr>
      <vt:lpstr>Repetitive Stimulation</vt:lpstr>
      <vt:lpstr>Normal anatomy</vt:lpstr>
      <vt:lpstr>Normal anatomy</vt:lpstr>
      <vt:lpstr>Normal anatomy</vt:lpstr>
      <vt:lpstr>Normal anatomy</vt:lpstr>
      <vt:lpstr>Normal anatomy</vt:lpstr>
      <vt:lpstr>Normal anatomy</vt:lpstr>
      <vt:lpstr>Normal anatomy</vt:lpstr>
      <vt:lpstr>Normal anatomy</vt:lpstr>
      <vt:lpstr>Normal anatomy</vt:lpstr>
      <vt:lpstr>Normal anatomy</vt:lpstr>
      <vt:lpstr>Normal anatomy</vt:lpstr>
      <vt:lpstr>Normal anatomy</vt:lpstr>
      <vt:lpstr>Normal anatomy</vt:lpstr>
      <vt:lpstr>Normal anatomy</vt:lpstr>
      <vt:lpstr>Uncommon Compression Neuropathies Advanced Topics</vt:lpstr>
      <vt:lpstr>Anomalous Innervation</vt:lpstr>
      <vt:lpstr>Radiculopathy and Plexopathy</vt:lpstr>
      <vt:lpstr>Radiculopathy and Plexopathy</vt:lpstr>
      <vt:lpstr>Nerve Conduction Studies Advanced Topics</vt:lpstr>
      <vt:lpstr>Nerve Conduction Studies Advanced Topics</vt:lpstr>
      <vt:lpstr>Nerve Conduction Studies Advanced Topics</vt:lpstr>
      <vt:lpstr>Nerve Conduction Studies Advanced Topics</vt:lpstr>
      <vt:lpstr>Nerve Conduction Studies Advanced Topics</vt:lpstr>
      <vt:lpstr>Nerve Conduction Studies Advanced Topics</vt:lpstr>
      <vt:lpstr>Nerve Conduction Studies Advanced Topics</vt:lpstr>
      <vt:lpstr>Normal Values Advanced Topics</vt:lpstr>
      <vt:lpstr>Normal Values Advanced Topics</vt:lpstr>
      <vt:lpstr>Repetitive Stimulation Advanced Topics</vt:lpstr>
      <vt:lpstr>Repetitive Stimulation Advanced Topics</vt:lpstr>
      <vt:lpstr>Repetitive Stimulation Advanced Topics</vt:lpstr>
      <vt:lpstr>Repetitive Stimulation Advanced Topics</vt:lpstr>
      <vt:lpstr>Repetitive Stimulation Advanced Topics</vt:lpstr>
      <vt:lpstr>Repetitive Stimulation Advanced Topics</vt:lpstr>
      <vt:lpstr>Common Scenarios Advanced Topics</vt:lpstr>
      <vt:lpstr>Common Scenarios Advanced Topics</vt:lpstr>
      <vt:lpstr>Normal Anatomy Advanced Topics</vt:lpstr>
      <vt:lpstr>Normal Anatomy Advanced Topics</vt:lpstr>
      <vt:lpstr>Normal Anatomy Advanced Topics</vt:lpstr>
      <vt:lpstr>Compression – Radial Nerve Advanced Topics</vt:lpstr>
      <vt:lpstr>Compression – Radial Nerve Advanced Topics</vt:lpstr>
      <vt:lpstr>END OF PRESENTATION</vt:lpstr>
    </vt:vector>
  </TitlesOfParts>
  <Company>University of Michigan Hospital and Health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London, Zachary</dc:creator>
  <cp:lastModifiedBy>Anna Vredenburg</cp:lastModifiedBy>
  <cp:revision>183</cp:revision>
  <cp:lastPrinted>2018-05-11T18:18:14Z</cp:lastPrinted>
  <dcterms:created xsi:type="dcterms:W3CDTF">2016-01-27T14:27:07Z</dcterms:created>
  <dcterms:modified xsi:type="dcterms:W3CDTF">2018-05-17T15:44:46Z</dcterms:modified>
</cp:coreProperties>
</file>