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60" r:id="rId5"/>
    <p:sldId id="259"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0" r:id="rId34"/>
    <p:sldId id="309" r:id="rId35"/>
    <p:sldId id="311" r:id="rId36"/>
    <p:sldId id="313"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29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5" autoAdjust="0"/>
  </p:normalViewPr>
  <p:slideViewPr>
    <p:cSldViewPr snapToGrid="0" snapToObjects="1">
      <p:cViewPr varScale="1">
        <p:scale>
          <a:sx n="88" d="100"/>
          <a:sy n="88" d="100"/>
        </p:scale>
        <p:origin x="65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B19716-808E-0740-B2B1-EB2EBD4252CB}" type="datetimeFigureOut">
              <a:rPr lang="en-US" smtClean="0"/>
              <a:t>3/26/2018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FEE3E-80A9-554F-9262-A48FEB14984F}" type="slidenum">
              <a:rPr lang="en-US" smtClean="0"/>
              <a:t>‹#›</a:t>
            </a:fld>
            <a:endParaRPr lang="en-US"/>
          </a:p>
        </p:txBody>
      </p:sp>
    </p:spTree>
    <p:extLst>
      <p:ext uri="{BB962C8B-B14F-4D97-AF65-F5344CB8AC3E}">
        <p14:creationId xmlns:p14="http://schemas.microsoft.com/office/powerpoint/2010/main" val="28498087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have their own</a:t>
            </a:r>
            <a:r>
              <a:rPr lang="en-US" baseline="0" dirty="0" smtClean="0"/>
              <a:t> advantages and disadvantages. Onset latency represents fastest conducting fivers and can be used to calculate CV. However, difficult to precisely place the latency marker on the initial deflection from baseline. Peak latency – easily marked, no inter-examiner variation; cannot be used to calculate conduction velocity. </a:t>
            </a:r>
          </a:p>
        </p:txBody>
      </p:sp>
      <p:sp>
        <p:nvSpPr>
          <p:cNvPr id="4" name="Slide Number Placeholder 3"/>
          <p:cNvSpPr>
            <a:spLocks noGrp="1"/>
          </p:cNvSpPr>
          <p:nvPr>
            <p:ph type="sldNum" sz="quarter" idx="10"/>
          </p:nvPr>
        </p:nvSpPr>
        <p:spPr/>
        <p:txBody>
          <a:bodyPr/>
          <a:lstStyle/>
          <a:p>
            <a:fld id="{907FEE3E-80A9-554F-9262-A48FEB14984F}" type="slidenum">
              <a:rPr lang="en-US" smtClean="0"/>
              <a:t>14</a:t>
            </a:fld>
            <a:endParaRPr lang="en-US"/>
          </a:p>
        </p:txBody>
      </p:sp>
    </p:spTree>
    <p:extLst>
      <p:ext uri="{BB962C8B-B14F-4D97-AF65-F5344CB8AC3E}">
        <p14:creationId xmlns:p14="http://schemas.microsoft.com/office/powerpoint/2010/main" val="45737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CMAP amplitude usually is measured in millivolts, whereas SNAPs are small potentials measured in the microvolt range (note different gains between the traces). CMAP negative peak duration usually is 5 to 6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whereas SNAP negative peak duration is much shorter, typically 1 to 2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907FEE3E-80A9-554F-9262-A48FEB14984F}" type="slidenum">
              <a:rPr lang="en-US" smtClean="0"/>
              <a:t>15</a:t>
            </a:fld>
            <a:endParaRPr lang="en-US"/>
          </a:p>
        </p:txBody>
      </p:sp>
    </p:spTree>
    <p:extLst>
      <p:ext uri="{BB962C8B-B14F-4D97-AF65-F5344CB8AC3E}">
        <p14:creationId xmlns:p14="http://schemas.microsoft.com/office/powerpoint/2010/main" val="26763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Volume conducted</a:t>
            </a:r>
            <a:r>
              <a:rPr lang="en-US" baseline="0" dirty="0" smtClean="0"/>
              <a:t> motor potential</a:t>
            </a:r>
            <a:endParaRPr lang="en-US" dirty="0"/>
          </a:p>
        </p:txBody>
      </p:sp>
      <p:sp>
        <p:nvSpPr>
          <p:cNvPr id="4" name="Slide Number Placeholder 3"/>
          <p:cNvSpPr>
            <a:spLocks noGrp="1"/>
          </p:cNvSpPr>
          <p:nvPr>
            <p:ph type="sldNum" sz="quarter" idx="10"/>
          </p:nvPr>
        </p:nvSpPr>
        <p:spPr/>
        <p:txBody>
          <a:bodyPr/>
          <a:lstStyle/>
          <a:p>
            <a:fld id="{907FEE3E-80A9-554F-9262-A48FEB14984F}" type="slidenum">
              <a:rPr lang="en-US" smtClean="0"/>
              <a:t>18</a:t>
            </a:fld>
            <a:endParaRPr lang="en-US"/>
          </a:p>
        </p:txBody>
      </p:sp>
    </p:spTree>
    <p:extLst>
      <p:ext uri="{BB962C8B-B14F-4D97-AF65-F5344CB8AC3E}">
        <p14:creationId xmlns:p14="http://schemas.microsoft.com/office/powerpoint/2010/main" val="250665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Bipolar cells outside spinal cord near the intervertebral foramina. </a:t>
            </a:r>
          </a:p>
          <a:p>
            <a:r>
              <a:rPr lang="en-US" dirty="0" smtClean="0"/>
              <a:t>Any</a:t>
            </a:r>
            <a:r>
              <a:rPr lang="en-US" baseline="0" dirty="0" smtClean="0"/>
              <a:t> lesion of the nerve root leaves dorsal root ganglion and its peripheral axon intact. </a:t>
            </a:r>
          </a:p>
          <a:p>
            <a:r>
              <a:rPr lang="en-US" baseline="0" dirty="0" smtClean="0"/>
              <a:t>SNAPS remain normal in lesions proximal to the dorsal root ganglia including lesions of the nerve roots, spinal cord, and brain</a:t>
            </a:r>
            <a:endParaRPr lang="en-US" dirty="0"/>
          </a:p>
        </p:txBody>
      </p:sp>
      <p:sp>
        <p:nvSpPr>
          <p:cNvPr id="4" name="Slide Number Placeholder 3"/>
          <p:cNvSpPr>
            <a:spLocks noGrp="1"/>
          </p:cNvSpPr>
          <p:nvPr>
            <p:ph type="sldNum" sz="quarter" idx="10"/>
          </p:nvPr>
        </p:nvSpPr>
        <p:spPr/>
        <p:txBody>
          <a:bodyPr/>
          <a:lstStyle/>
          <a:p>
            <a:fld id="{907FEE3E-80A9-554F-9262-A48FEB14984F}" type="slidenum">
              <a:rPr lang="en-US" smtClean="0"/>
              <a:t>19</a:t>
            </a:fld>
            <a:endParaRPr lang="en-US"/>
          </a:p>
        </p:txBody>
      </p:sp>
    </p:spTree>
    <p:extLst>
      <p:ext uri="{BB962C8B-B14F-4D97-AF65-F5344CB8AC3E}">
        <p14:creationId xmlns:p14="http://schemas.microsoft.com/office/powerpoint/2010/main" val="125192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proximal stimulation results in sensory nerve action potentials (SNAPs) that are longer in duration and lower in amplitude and area. This occurs as a result of normal temporal dispersion and phase cancellation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907FEE3E-80A9-554F-9262-A48FEB14984F}" type="slidenum">
              <a:rPr lang="en-US" smtClean="0"/>
              <a:t>20</a:t>
            </a:fld>
            <a:endParaRPr lang="en-US"/>
          </a:p>
        </p:txBody>
      </p:sp>
    </p:spTree>
    <p:extLst>
      <p:ext uri="{BB962C8B-B14F-4D97-AF65-F5344CB8AC3E}">
        <p14:creationId xmlns:p14="http://schemas.microsoft.com/office/powerpoint/2010/main" val="80907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median nerve, for instance, the largest-diameter (and accordingly the fastest) </a:t>
            </a:r>
            <a:r>
              <a:rPr lang="en-US" sz="1200" kern="1200" dirty="0" err="1" smtClean="0">
                <a:solidFill>
                  <a:schemeClr val="tx1"/>
                </a:solidFill>
                <a:effectLst/>
                <a:latin typeface="+mn-lt"/>
                <a:ea typeface="+mn-ea"/>
                <a:cs typeface="+mn-cs"/>
              </a:rPr>
              <a:t>myelinated</a:t>
            </a:r>
            <a:r>
              <a:rPr lang="en-US" sz="1200" kern="1200" dirty="0" smtClean="0">
                <a:solidFill>
                  <a:schemeClr val="tx1"/>
                </a:solidFill>
                <a:effectLst/>
                <a:latin typeface="+mn-lt"/>
                <a:ea typeface="+mn-ea"/>
                <a:cs typeface="+mn-cs"/>
              </a:rPr>
              <a:t> fibers conduct at a velocity of approximately 65 m/s. At the other end of the normal range, there are slower fibers that conduct as slowly as 35 m/s. </a:t>
            </a:r>
            <a:endParaRPr lang="en-US" dirty="0"/>
          </a:p>
        </p:txBody>
      </p:sp>
      <p:sp>
        <p:nvSpPr>
          <p:cNvPr id="4" name="Slide Number Placeholder 3"/>
          <p:cNvSpPr>
            <a:spLocks noGrp="1"/>
          </p:cNvSpPr>
          <p:nvPr>
            <p:ph type="sldNum" sz="quarter" idx="10"/>
          </p:nvPr>
        </p:nvSpPr>
        <p:spPr/>
        <p:txBody>
          <a:bodyPr/>
          <a:lstStyle/>
          <a:p>
            <a:fld id="{907FEE3E-80A9-554F-9262-A48FEB14984F}" type="slidenum">
              <a:rPr lang="en-US" smtClean="0"/>
              <a:t>24</a:t>
            </a:fld>
            <a:endParaRPr lang="en-US"/>
          </a:p>
        </p:txBody>
      </p:sp>
    </p:spTree>
    <p:extLst>
      <p:ext uri="{BB962C8B-B14F-4D97-AF65-F5344CB8AC3E}">
        <p14:creationId xmlns:p14="http://schemas.microsoft.com/office/powerpoint/2010/main" val="58549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FEE3E-80A9-554F-9262-A48FEB14984F}" type="slidenum">
              <a:rPr lang="en-US" smtClean="0"/>
              <a:t>25</a:t>
            </a:fld>
            <a:endParaRPr lang="en-US"/>
          </a:p>
        </p:txBody>
      </p:sp>
    </p:spTree>
    <p:extLst>
      <p:ext uri="{BB962C8B-B14F-4D97-AF65-F5344CB8AC3E}">
        <p14:creationId xmlns:p14="http://schemas.microsoft.com/office/powerpoint/2010/main" val="11009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FEE3E-80A9-554F-9262-A48FEB14984F}" type="slidenum">
              <a:rPr lang="en-US" smtClean="0"/>
              <a:t>26</a:t>
            </a:fld>
            <a:endParaRPr lang="en-US"/>
          </a:p>
        </p:txBody>
      </p:sp>
    </p:spTree>
    <p:extLst>
      <p:ext uri="{BB962C8B-B14F-4D97-AF65-F5344CB8AC3E}">
        <p14:creationId xmlns:p14="http://schemas.microsoft.com/office/powerpoint/2010/main" val="288137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3/26/2018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Basics of Nerve Conduction Studies</a:t>
            </a:r>
            <a:br>
              <a:rPr lang="en-US" sz="4000" dirty="0" smtClean="0"/>
            </a:br>
            <a:r>
              <a:rPr lang="en-US" sz="4000" dirty="0" smtClean="0"/>
              <a:t>Review</a:t>
            </a:r>
            <a:endParaRPr lang="en-US" sz="4000" dirty="0"/>
          </a:p>
        </p:txBody>
      </p:sp>
      <p:sp>
        <p:nvSpPr>
          <p:cNvPr id="3" name="Subtitle 2"/>
          <p:cNvSpPr>
            <a:spLocks noGrp="1"/>
          </p:cNvSpPr>
          <p:nvPr>
            <p:ph type="subTitle" idx="1"/>
          </p:nvPr>
        </p:nvSpPr>
        <p:spPr>
          <a:xfrm>
            <a:off x="822960" y="3807823"/>
            <a:ext cx="7498080" cy="2549434"/>
          </a:xfrm>
        </p:spPr>
        <p:txBody>
          <a:bodyPr>
            <a:normAutofit fontScale="85000" lnSpcReduction="20000"/>
          </a:bodyPr>
          <a:lstStyle/>
          <a:p>
            <a:r>
              <a:rPr lang="en-US" dirty="0" smtClean="0"/>
              <a:t>Diana Mnatsakanova</a:t>
            </a:r>
          </a:p>
          <a:p>
            <a:r>
              <a:rPr lang="en-US" dirty="0" smtClean="0"/>
              <a:t>Neuromuscular Fellow</a:t>
            </a:r>
          </a:p>
          <a:p>
            <a:endParaRPr lang="en-US" dirty="0" smtClean="0"/>
          </a:p>
          <a:p>
            <a:r>
              <a:rPr lang="en-US" sz="2300" dirty="0" smtClean="0"/>
              <a:t>Utilized as a study resource for the CNCT examination by AANEM/ABEM with permission from Diana </a:t>
            </a:r>
            <a:r>
              <a:rPr lang="en-US" sz="2300" dirty="0" err="1" smtClean="0"/>
              <a:t>Mnatsakanova</a:t>
            </a:r>
            <a:r>
              <a:rPr lang="en-US" sz="2300" dirty="0" smtClean="0"/>
              <a:t>.</a:t>
            </a:r>
            <a:endParaRPr lang="en-US" sz="2300" dirty="0" smtClean="0"/>
          </a:p>
          <a:p>
            <a:endParaRPr lang="en-US" dirty="0"/>
          </a:p>
        </p:txBody>
      </p:sp>
    </p:spTree>
    <p:extLst>
      <p:ext uri="{BB962C8B-B14F-4D97-AF65-F5344CB8AC3E}">
        <p14:creationId xmlns:p14="http://schemas.microsoft.com/office/powerpoint/2010/main" val="306623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35690" r="-35690"/>
          <a:stretch>
            <a:fillRect/>
          </a:stretch>
        </p:blipFill>
        <p:spPr/>
      </p:pic>
      <p:sp>
        <p:nvSpPr>
          <p:cNvPr id="4" name="Title 1"/>
          <p:cNvSpPr>
            <a:spLocks noGrp="1"/>
          </p:cNvSpPr>
          <p:nvPr>
            <p:ph type="title"/>
          </p:nvPr>
        </p:nvSpPr>
        <p:spPr/>
        <p:txBody>
          <a:bodyPr>
            <a:normAutofit/>
          </a:bodyPr>
          <a:lstStyle/>
          <a:p>
            <a:r>
              <a:rPr lang="en-US" sz="4000" dirty="0" smtClean="0"/>
              <a:t>Conduction velocity </a:t>
            </a:r>
            <a:endParaRPr lang="en-US" sz="4000" dirty="0"/>
          </a:p>
        </p:txBody>
      </p:sp>
    </p:spTree>
    <p:extLst>
      <p:ext uri="{BB962C8B-B14F-4D97-AF65-F5344CB8AC3E}">
        <p14:creationId xmlns:p14="http://schemas.microsoft.com/office/powerpoint/2010/main" val="1436974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Sensory Conduction Studies</a:t>
            </a:r>
            <a:endParaRPr lang="en-US" sz="4000" dirty="0"/>
          </a:p>
        </p:txBody>
      </p:sp>
      <p:sp>
        <p:nvSpPr>
          <p:cNvPr id="3" name="Content Placeholder 2"/>
          <p:cNvSpPr>
            <a:spLocks noGrp="1"/>
          </p:cNvSpPr>
          <p:nvPr>
            <p:ph idx="1"/>
          </p:nvPr>
        </p:nvSpPr>
        <p:spPr>
          <a:xfrm>
            <a:off x="457200" y="1600200"/>
            <a:ext cx="8461022" cy="4525963"/>
          </a:xfrm>
        </p:spPr>
        <p:txBody>
          <a:bodyPr>
            <a:normAutofit/>
          </a:bodyPr>
          <a:lstStyle/>
          <a:p>
            <a:r>
              <a:rPr lang="en-US" sz="2000" dirty="0" smtClean="0"/>
              <a:t>Sensory responses are very small (1-50 </a:t>
            </a:r>
            <a:r>
              <a:rPr lang="el-GR" sz="2000" dirty="0" smtClean="0"/>
              <a:t>μV</a:t>
            </a:r>
            <a:r>
              <a:rPr lang="en-US" sz="2000" dirty="0" smtClean="0"/>
              <a:t>)</a:t>
            </a:r>
          </a:p>
          <a:p>
            <a:r>
              <a:rPr lang="en-US" sz="2000" dirty="0" smtClean="0"/>
              <a:t>Electrical noise and technical factors are more significant</a:t>
            </a:r>
          </a:p>
          <a:p>
            <a:r>
              <a:rPr lang="en-US" sz="2000" dirty="0" smtClean="0"/>
              <a:t>Only nerve fibers are assessed</a:t>
            </a:r>
          </a:p>
          <a:p>
            <a:r>
              <a:rPr lang="en-US" sz="2000" dirty="0" smtClean="0"/>
              <a:t>Gain is set at 10-20 </a:t>
            </a:r>
            <a:r>
              <a:rPr lang="el-GR" sz="2000" dirty="0" smtClean="0"/>
              <a:t>μV</a:t>
            </a:r>
            <a:r>
              <a:rPr lang="en-US" sz="2000" dirty="0" smtClean="0"/>
              <a:t> per division</a:t>
            </a:r>
          </a:p>
          <a:p>
            <a:r>
              <a:rPr lang="en-US" sz="2000" dirty="0" smtClean="0"/>
              <a:t>Normal sensory nerve requires current in the range 5-30 mA</a:t>
            </a:r>
          </a:p>
          <a:p>
            <a:r>
              <a:rPr lang="en-US" sz="2000" dirty="0" smtClean="0"/>
              <a:t>Sensory conduction velocity can be calculated with one stimulation site</a:t>
            </a:r>
          </a:p>
          <a:p>
            <a:r>
              <a:rPr lang="en-US" sz="2000" dirty="0" smtClean="0"/>
              <a:t>SNAP duration is shorter compared with CMAP duration (1.5 </a:t>
            </a:r>
            <a:r>
              <a:rPr lang="en-US" sz="2000" dirty="0" err="1" smtClean="0"/>
              <a:t>ms</a:t>
            </a:r>
            <a:r>
              <a:rPr lang="en-US" sz="2000" dirty="0" smtClean="0"/>
              <a:t> </a:t>
            </a:r>
            <a:r>
              <a:rPr lang="en-US" sz="2000" dirty="0" err="1" smtClean="0"/>
              <a:t>vs</a:t>
            </a:r>
            <a:r>
              <a:rPr lang="en-US" sz="2000" dirty="0" smtClean="0"/>
              <a:t> 5-6 </a:t>
            </a:r>
            <a:r>
              <a:rPr lang="en-US" sz="2000" dirty="0" err="1" smtClean="0"/>
              <a:t>ms</a:t>
            </a:r>
            <a:r>
              <a:rPr lang="en-US" sz="2000" dirty="0" smtClean="0"/>
              <a:t>)</a:t>
            </a:r>
          </a:p>
        </p:txBody>
      </p:sp>
    </p:spTree>
    <p:extLst>
      <p:ext uri="{BB962C8B-B14F-4D97-AF65-F5344CB8AC3E}">
        <p14:creationId xmlns:p14="http://schemas.microsoft.com/office/powerpoint/2010/main" val="445540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18248" r="-18248"/>
          <a:stretch>
            <a:fillRect/>
          </a:stretch>
        </p:blipFill>
        <p:spPr/>
      </p:pic>
      <p:sp>
        <p:nvSpPr>
          <p:cNvPr id="4" name="Title 1"/>
          <p:cNvSpPr>
            <a:spLocks noGrp="1"/>
          </p:cNvSpPr>
          <p:nvPr>
            <p:ph type="title"/>
          </p:nvPr>
        </p:nvSpPr>
        <p:spPr/>
        <p:txBody>
          <a:bodyPr>
            <a:normAutofit/>
          </a:bodyPr>
          <a:lstStyle/>
          <a:p>
            <a:r>
              <a:rPr lang="en-US" sz="4000" dirty="0" smtClean="0"/>
              <a:t>Sensory Conduction Studies</a:t>
            </a:r>
            <a:endParaRPr lang="en-US" sz="4000" dirty="0"/>
          </a:p>
        </p:txBody>
      </p:sp>
    </p:spTree>
    <p:extLst>
      <p:ext uri="{BB962C8B-B14F-4D97-AF65-F5344CB8AC3E}">
        <p14:creationId xmlns:p14="http://schemas.microsoft.com/office/powerpoint/2010/main" val="1590603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Sensory Nerve Action Potential</a:t>
            </a:r>
            <a:endParaRPr lang="en-US" sz="4000" dirty="0"/>
          </a:p>
        </p:txBody>
      </p:sp>
      <p:pic>
        <p:nvPicPr>
          <p:cNvPr id="4" name="Content Placeholder 3"/>
          <p:cNvPicPr>
            <a:picLocks noGrp="1" noChangeAspect="1"/>
          </p:cNvPicPr>
          <p:nvPr>
            <p:ph idx="1"/>
          </p:nvPr>
        </p:nvPicPr>
        <p:blipFill>
          <a:blip r:embed="rId2"/>
          <a:srcRect l="-12488" r="-12488"/>
          <a:stretch>
            <a:fillRect/>
          </a:stretch>
        </p:blipFill>
        <p:spPr/>
      </p:pic>
    </p:spTree>
    <p:extLst>
      <p:ext uri="{BB962C8B-B14F-4D97-AF65-F5344CB8AC3E}">
        <p14:creationId xmlns:p14="http://schemas.microsoft.com/office/powerpoint/2010/main" val="3917592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SNAP Onset </a:t>
            </a:r>
            <a:r>
              <a:rPr lang="en-US" sz="4000" dirty="0" err="1" smtClean="0"/>
              <a:t>vs</a:t>
            </a:r>
            <a:r>
              <a:rPr lang="en-US" sz="4000" dirty="0" smtClean="0"/>
              <a:t> </a:t>
            </a:r>
            <a:r>
              <a:rPr lang="en-US" sz="4000" dirty="0"/>
              <a:t>P</a:t>
            </a:r>
            <a:r>
              <a:rPr lang="en-US" sz="4000" dirty="0" smtClean="0"/>
              <a:t>eak Latency </a:t>
            </a:r>
            <a:endParaRPr lang="en-US" sz="4000" dirty="0"/>
          </a:p>
        </p:txBody>
      </p:sp>
      <p:pic>
        <p:nvPicPr>
          <p:cNvPr id="4" name="Content Placeholder 3"/>
          <p:cNvPicPr>
            <a:picLocks noGrp="1" noChangeAspect="1"/>
          </p:cNvPicPr>
          <p:nvPr>
            <p:ph idx="1"/>
          </p:nvPr>
        </p:nvPicPr>
        <p:blipFill>
          <a:blip r:embed="rId3"/>
          <a:srcRect l="-15780" r="-15780"/>
          <a:stretch>
            <a:fillRect/>
          </a:stretch>
        </p:blipFill>
        <p:spPr/>
      </p:pic>
    </p:spTree>
    <p:extLst>
      <p:ext uri="{BB962C8B-B14F-4D97-AF65-F5344CB8AC3E}">
        <p14:creationId xmlns:p14="http://schemas.microsoft.com/office/powerpoint/2010/main" val="297294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CMAP </a:t>
            </a:r>
            <a:r>
              <a:rPr lang="en-US" sz="4000" dirty="0" err="1" smtClean="0"/>
              <a:t>vs</a:t>
            </a:r>
            <a:r>
              <a:rPr lang="en-US" sz="4000" dirty="0" smtClean="0"/>
              <a:t> SNAP</a:t>
            </a:r>
            <a:endParaRPr lang="en-US" sz="4000" dirty="0"/>
          </a:p>
        </p:txBody>
      </p:sp>
      <p:pic>
        <p:nvPicPr>
          <p:cNvPr id="4" name="Content Placeholder 3"/>
          <p:cNvPicPr>
            <a:picLocks noGrp="1" noChangeAspect="1"/>
          </p:cNvPicPr>
          <p:nvPr>
            <p:ph idx="1"/>
          </p:nvPr>
        </p:nvPicPr>
        <p:blipFill>
          <a:blip r:embed="rId3"/>
          <a:srcRect l="-91332" r="-91332"/>
          <a:stretch>
            <a:fillRect/>
          </a:stretch>
        </p:blipFill>
        <p:spPr/>
      </p:pic>
    </p:spTree>
    <p:extLst>
      <p:ext uri="{BB962C8B-B14F-4D97-AF65-F5344CB8AC3E}">
        <p14:creationId xmlns:p14="http://schemas.microsoft.com/office/powerpoint/2010/main" val="2421817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Sensory </a:t>
            </a:r>
            <a:r>
              <a:rPr lang="en-US" sz="4000" dirty="0" err="1" smtClean="0"/>
              <a:t>Antidromic</a:t>
            </a:r>
            <a:r>
              <a:rPr lang="en-US" sz="4000" dirty="0" smtClean="0"/>
              <a:t> </a:t>
            </a:r>
            <a:r>
              <a:rPr lang="en-US" sz="4000" dirty="0" err="1" smtClean="0"/>
              <a:t>vs</a:t>
            </a:r>
            <a:r>
              <a:rPr lang="en-US" sz="4000" dirty="0" smtClean="0"/>
              <a:t> </a:t>
            </a:r>
            <a:r>
              <a:rPr lang="en-US" sz="4000" dirty="0" err="1" smtClean="0"/>
              <a:t>Orthodromic</a:t>
            </a:r>
            <a:r>
              <a:rPr lang="en-US" sz="4000" dirty="0" smtClean="0"/>
              <a:t> Recording</a:t>
            </a:r>
            <a:endParaRPr lang="en-US" sz="4000" dirty="0"/>
          </a:p>
        </p:txBody>
      </p:sp>
      <p:sp>
        <p:nvSpPr>
          <p:cNvPr id="3" name="Content Placeholder 2"/>
          <p:cNvSpPr>
            <a:spLocks noGrp="1"/>
          </p:cNvSpPr>
          <p:nvPr>
            <p:ph idx="1"/>
          </p:nvPr>
        </p:nvSpPr>
        <p:spPr>
          <a:xfrm>
            <a:off x="457199" y="1600200"/>
            <a:ext cx="8686801" cy="4525963"/>
          </a:xfrm>
        </p:spPr>
        <p:txBody>
          <a:bodyPr>
            <a:normAutofit/>
          </a:bodyPr>
          <a:lstStyle/>
          <a:p>
            <a:r>
              <a:rPr lang="en-US" sz="2000" dirty="0" smtClean="0"/>
              <a:t>Nerve depolarized=&gt; conduction occurs equally in both directions </a:t>
            </a:r>
          </a:p>
          <a:p>
            <a:r>
              <a:rPr lang="en-US" sz="2000" dirty="0" err="1" smtClean="0"/>
              <a:t>Antidromic</a:t>
            </a:r>
            <a:r>
              <a:rPr lang="en-US" sz="2000" dirty="0" smtClean="0"/>
              <a:t> – stimulating toward the sensory receptor</a:t>
            </a:r>
          </a:p>
          <a:p>
            <a:r>
              <a:rPr lang="en-US" sz="2000" dirty="0" err="1" smtClean="0"/>
              <a:t>Orthodromic</a:t>
            </a:r>
            <a:r>
              <a:rPr lang="en-US" sz="2000" dirty="0" smtClean="0"/>
              <a:t> – stimulating away from the sensory receptor</a:t>
            </a:r>
          </a:p>
          <a:p>
            <a:r>
              <a:rPr lang="en-US" sz="2000" dirty="0" smtClean="0"/>
              <a:t>Latency and conduction velocity should be identical with either method</a:t>
            </a:r>
          </a:p>
          <a:p>
            <a:pPr lvl="1"/>
            <a:r>
              <a:rPr lang="en-US" sz="1600" dirty="0" smtClean="0"/>
              <a:t>Amplitude is higher in </a:t>
            </a:r>
            <a:r>
              <a:rPr lang="en-US" sz="1600" dirty="0" err="1" smtClean="0"/>
              <a:t>antidromic</a:t>
            </a:r>
            <a:r>
              <a:rPr lang="en-US" sz="1600" dirty="0" smtClean="0"/>
              <a:t> stimulation</a:t>
            </a:r>
          </a:p>
          <a:p>
            <a:r>
              <a:rPr lang="en-US" sz="2000" dirty="0" err="1" smtClean="0"/>
              <a:t>Antidromic</a:t>
            </a:r>
            <a:r>
              <a:rPr lang="en-US" sz="2000" dirty="0" smtClean="0"/>
              <a:t> technique is superior – higher amplitude</a:t>
            </a:r>
            <a:endParaRPr lang="en-US" sz="2000" dirty="0"/>
          </a:p>
        </p:txBody>
      </p:sp>
    </p:spTree>
    <p:extLst>
      <p:ext uri="{BB962C8B-B14F-4D97-AF65-F5344CB8AC3E}">
        <p14:creationId xmlns:p14="http://schemas.microsoft.com/office/powerpoint/2010/main" val="3919491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66318" r="-66318"/>
          <a:stretch>
            <a:fillRect/>
          </a:stretch>
        </p:blipFill>
        <p:spPr>
          <a:xfrm>
            <a:off x="457200" y="1600200"/>
            <a:ext cx="8229600" cy="4961467"/>
          </a:xfrm>
        </p:spPr>
      </p:pic>
      <p:sp>
        <p:nvSpPr>
          <p:cNvPr id="5" name="Title 1"/>
          <p:cNvSpPr>
            <a:spLocks noGrp="1"/>
          </p:cNvSpPr>
          <p:nvPr>
            <p:ph type="title"/>
          </p:nvPr>
        </p:nvSpPr>
        <p:spPr/>
        <p:txBody>
          <a:bodyPr>
            <a:normAutofit fontScale="90000"/>
          </a:bodyPr>
          <a:lstStyle/>
          <a:p>
            <a:r>
              <a:rPr lang="en-US" sz="4000" dirty="0" smtClean="0"/>
              <a:t>Sensory </a:t>
            </a:r>
            <a:r>
              <a:rPr lang="en-US" sz="4000" dirty="0" err="1" smtClean="0"/>
              <a:t>Antidromic</a:t>
            </a:r>
            <a:r>
              <a:rPr lang="en-US" sz="4000" dirty="0" smtClean="0"/>
              <a:t> </a:t>
            </a:r>
            <a:r>
              <a:rPr lang="en-US" sz="4000" dirty="0" err="1" smtClean="0"/>
              <a:t>vs</a:t>
            </a:r>
            <a:r>
              <a:rPr lang="en-US" sz="4000" dirty="0" smtClean="0"/>
              <a:t> </a:t>
            </a:r>
            <a:r>
              <a:rPr lang="en-US" sz="4000" dirty="0" err="1" smtClean="0"/>
              <a:t>Orthodromic</a:t>
            </a:r>
            <a:r>
              <a:rPr lang="en-US" sz="4000" dirty="0" smtClean="0"/>
              <a:t> Recording</a:t>
            </a:r>
            <a:endParaRPr lang="en-US" sz="4000" dirty="0"/>
          </a:p>
        </p:txBody>
      </p:sp>
    </p:spTree>
    <p:extLst>
      <p:ext uri="{BB962C8B-B14F-4D97-AF65-F5344CB8AC3E}">
        <p14:creationId xmlns:p14="http://schemas.microsoft.com/office/powerpoint/2010/main" val="3970265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l="-86373" r="-86373"/>
          <a:stretch>
            <a:fillRect/>
          </a:stretch>
        </p:blipFill>
        <p:spPr>
          <a:xfrm>
            <a:off x="457200" y="1565410"/>
            <a:ext cx="8229600" cy="4525963"/>
          </a:xfrm>
        </p:spPr>
      </p:pic>
      <p:sp>
        <p:nvSpPr>
          <p:cNvPr id="4" name="Title 1"/>
          <p:cNvSpPr>
            <a:spLocks noGrp="1"/>
          </p:cNvSpPr>
          <p:nvPr>
            <p:ph type="title"/>
          </p:nvPr>
        </p:nvSpPr>
        <p:spPr/>
        <p:txBody>
          <a:bodyPr>
            <a:normAutofit/>
          </a:bodyPr>
          <a:lstStyle/>
          <a:p>
            <a:r>
              <a:rPr lang="en-US" sz="4000" dirty="0" smtClean="0"/>
              <a:t>Sensory </a:t>
            </a:r>
            <a:r>
              <a:rPr lang="en-US" sz="4000" dirty="0" err="1" smtClean="0"/>
              <a:t>Antidromic</a:t>
            </a:r>
            <a:r>
              <a:rPr lang="en-US" sz="4000" dirty="0" smtClean="0"/>
              <a:t> Recording</a:t>
            </a:r>
            <a:endParaRPr lang="en-US" sz="4000" dirty="0"/>
          </a:p>
        </p:txBody>
      </p:sp>
    </p:spTree>
    <p:extLst>
      <p:ext uri="{BB962C8B-B14F-4D97-AF65-F5344CB8AC3E}">
        <p14:creationId xmlns:p14="http://schemas.microsoft.com/office/powerpoint/2010/main" val="266353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Lesions proximal to DRG</a:t>
            </a:r>
            <a:endParaRPr lang="en-US" sz="4000" dirty="0"/>
          </a:p>
        </p:txBody>
      </p:sp>
      <p:pic>
        <p:nvPicPr>
          <p:cNvPr id="4" name="Content Placeholder 3"/>
          <p:cNvPicPr>
            <a:picLocks noGrp="1" noChangeAspect="1"/>
          </p:cNvPicPr>
          <p:nvPr>
            <p:ph idx="1"/>
          </p:nvPr>
        </p:nvPicPr>
        <p:blipFill>
          <a:blip r:embed="rId3"/>
          <a:srcRect t="-1351" b="-1351"/>
          <a:stretch>
            <a:fillRect/>
          </a:stretch>
        </p:blipFill>
        <p:spPr/>
      </p:pic>
    </p:spTree>
    <p:extLst>
      <p:ext uri="{BB962C8B-B14F-4D97-AF65-F5344CB8AC3E}">
        <p14:creationId xmlns:p14="http://schemas.microsoft.com/office/powerpoint/2010/main" val="288619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Objectives</a:t>
            </a:r>
            <a:endParaRPr lang="en-US" sz="4000" dirty="0"/>
          </a:p>
        </p:txBody>
      </p:sp>
      <p:sp>
        <p:nvSpPr>
          <p:cNvPr id="3" name="Content Placeholder 2"/>
          <p:cNvSpPr>
            <a:spLocks noGrp="1"/>
          </p:cNvSpPr>
          <p:nvPr>
            <p:ph idx="1"/>
          </p:nvPr>
        </p:nvSpPr>
        <p:spPr/>
        <p:txBody>
          <a:bodyPr>
            <a:normAutofit/>
          </a:bodyPr>
          <a:lstStyle/>
          <a:p>
            <a:r>
              <a:rPr lang="en-US" sz="2000" dirty="0" smtClean="0"/>
              <a:t>Motor nerve </a:t>
            </a:r>
            <a:r>
              <a:rPr lang="en-US" sz="2000" dirty="0"/>
              <a:t>conduction studies </a:t>
            </a:r>
            <a:endParaRPr lang="en-US" sz="2000" dirty="0" smtClean="0"/>
          </a:p>
          <a:p>
            <a:r>
              <a:rPr lang="en-US" sz="2000" dirty="0" smtClean="0"/>
              <a:t>Sensory nerve conduction studies</a:t>
            </a:r>
          </a:p>
          <a:p>
            <a:r>
              <a:rPr lang="en-US" sz="2000" dirty="0" smtClean="0"/>
              <a:t>Principles of stimulation</a:t>
            </a:r>
          </a:p>
          <a:p>
            <a:r>
              <a:rPr lang="en-US" sz="2000" dirty="0" smtClean="0"/>
              <a:t>Important basic patterns</a:t>
            </a:r>
          </a:p>
          <a:p>
            <a:r>
              <a:rPr lang="en-US" sz="2000" dirty="0" smtClean="0"/>
              <a:t>Review of cases</a:t>
            </a:r>
            <a:endParaRPr lang="en-US" sz="2000" dirty="0"/>
          </a:p>
          <a:p>
            <a:pPr marL="0" indent="0">
              <a:buNone/>
            </a:pPr>
            <a:endParaRPr lang="en-US" sz="2000" dirty="0"/>
          </a:p>
        </p:txBody>
      </p:sp>
    </p:spTree>
    <p:extLst>
      <p:ext uri="{BB962C8B-B14F-4D97-AF65-F5344CB8AC3E}">
        <p14:creationId xmlns:p14="http://schemas.microsoft.com/office/powerpoint/2010/main" val="3756069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Proximal Stimulation</a:t>
            </a:r>
            <a:endParaRPr lang="en-US" sz="4000" dirty="0"/>
          </a:p>
        </p:txBody>
      </p:sp>
      <p:pic>
        <p:nvPicPr>
          <p:cNvPr id="4" name="Content Placeholder 3"/>
          <p:cNvPicPr>
            <a:picLocks noGrp="1" noChangeAspect="1"/>
          </p:cNvPicPr>
          <p:nvPr>
            <p:ph idx="1"/>
          </p:nvPr>
        </p:nvPicPr>
        <p:blipFill>
          <a:blip r:embed="rId3"/>
          <a:srcRect l="-48797" r="-48797"/>
          <a:stretch>
            <a:fillRect/>
          </a:stretch>
        </p:blipFill>
        <p:spPr/>
      </p:pic>
    </p:spTree>
    <p:extLst>
      <p:ext uri="{BB962C8B-B14F-4D97-AF65-F5344CB8AC3E}">
        <p14:creationId xmlns:p14="http://schemas.microsoft.com/office/powerpoint/2010/main" val="1504981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Principles of stimulation</a:t>
            </a:r>
            <a:br>
              <a:rPr lang="en-US" sz="4000" dirty="0" smtClean="0"/>
            </a:br>
            <a:endParaRPr lang="en-US" sz="4000" dirty="0"/>
          </a:p>
        </p:txBody>
      </p:sp>
      <p:sp>
        <p:nvSpPr>
          <p:cNvPr id="3" name="Content Placeholder 2"/>
          <p:cNvSpPr>
            <a:spLocks noGrp="1"/>
          </p:cNvSpPr>
          <p:nvPr>
            <p:ph idx="1"/>
          </p:nvPr>
        </p:nvSpPr>
        <p:spPr/>
        <p:txBody>
          <a:bodyPr>
            <a:normAutofit/>
          </a:bodyPr>
          <a:lstStyle/>
          <a:p>
            <a:r>
              <a:rPr lang="en-US" sz="2000" dirty="0" err="1"/>
              <a:t>Supramaximal</a:t>
            </a:r>
            <a:r>
              <a:rPr lang="en-US" sz="2000" dirty="0"/>
              <a:t> stimulation – current increased to the point where CMAP no longer increases in size (all nerve fibers have been excited</a:t>
            </a:r>
            <a:r>
              <a:rPr lang="en-US" sz="2000" dirty="0" smtClean="0"/>
              <a:t>)</a:t>
            </a:r>
          </a:p>
          <a:p>
            <a:r>
              <a:rPr lang="en-US" sz="2000" dirty="0" smtClean="0"/>
              <a:t>Submaximal stimulation – current is low</a:t>
            </a:r>
          </a:p>
          <a:p>
            <a:r>
              <a:rPr lang="en-US" sz="2000" dirty="0" smtClean="0"/>
              <a:t>Co-stimulation- current is too high and depolarizes nearby nerves</a:t>
            </a:r>
          </a:p>
          <a:p>
            <a:pPr marL="0" indent="0">
              <a:buNone/>
            </a:pPr>
            <a:endParaRPr lang="en-US" sz="2000" dirty="0"/>
          </a:p>
        </p:txBody>
      </p:sp>
    </p:spTree>
    <p:extLst>
      <p:ext uri="{BB962C8B-B14F-4D97-AF65-F5344CB8AC3E}">
        <p14:creationId xmlns:p14="http://schemas.microsoft.com/office/powerpoint/2010/main" val="2590640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Optimizing stimulator position</a:t>
            </a:r>
            <a:endParaRPr lang="en-US" sz="4000" dirty="0"/>
          </a:p>
        </p:txBody>
      </p:sp>
      <p:pic>
        <p:nvPicPr>
          <p:cNvPr id="4" name="Content Placeholder 3"/>
          <p:cNvPicPr>
            <a:picLocks noGrp="1" noChangeAspect="1"/>
          </p:cNvPicPr>
          <p:nvPr>
            <p:ph idx="1"/>
          </p:nvPr>
        </p:nvPicPr>
        <p:blipFill>
          <a:blip r:embed="rId2"/>
          <a:srcRect t="-25508" b="-25508"/>
          <a:stretch>
            <a:fillRect/>
          </a:stretch>
        </p:blipFill>
        <p:spPr/>
      </p:pic>
    </p:spTree>
    <p:extLst>
      <p:ext uri="{BB962C8B-B14F-4D97-AF65-F5344CB8AC3E}">
        <p14:creationId xmlns:p14="http://schemas.microsoft.com/office/powerpoint/2010/main" val="4141686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Important basic patters</a:t>
            </a:r>
            <a:endParaRPr lang="en-US" sz="4000" dirty="0"/>
          </a:p>
        </p:txBody>
      </p:sp>
      <p:sp>
        <p:nvSpPr>
          <p:cNvPr id="3" name="Content Placeholder 2"/>
          <p:cNvSpPr>
            <a:spLocks noGrp="1"/>
          </p:cNvSpPr>
          <p:nvPr>
            <p:ph idx="1"/>
          </p:nvPr>
        </p:nvSpPr>
        <p:spPr/>
        <p:txBody>
          <a:bodyPr/>
          <a:lstStyle/>
          <a:p>
            <a:r>
              <a:rPr lang="en-US" dirty="0" smtClean="0"/>
              <a:t>Neuropathic lesions</a:t>
            </a:r>
          </a:p>
          <a:p>
            <a:pPr lvl="1"/>
            <a:r>
              <a:rPr lang="en-US" sz="2000" dirty="0" smtClean="0"/>
              <a:t>Axonal </a:t>
            </a:r>
            <a:r>
              <a:rPr lang="en-US" sz="2000" dirty="0" err="1" smtClean="0"/>
              <a:t>vs</a:t>
            </a:r>
            <a:r>
              <a:rPr lang="en-US" sz="2000" dirty="0" smtClean="0"/>
              <a:t> demyelinating</a:t>
            </a:r>
          </a:p>
          <a:p>
            <a:pPr lvl="1"/>
            <a:r>
              <a:rPr lang="en-US" sz="2000" dirty="0" smtClean="0"/>
              <a:t>Axon loss: toxic</a:t>
            </a:r>
            <a:r>
              <a:rPr lang="en-US" sz="2000" dirty="0"/>
              <a:t>, metabolic, </a:t>
            </a:r>
            <a:r>
              <a:rPr lang="en-US" sz="2000" dirty="0" smtClean="0"/>
              <a:t>genetic conditions or physical disruption</a:t>
            </a:r>
          </a:p>
          <a:p>
            <a:pPr lvl="1"/>
            <a:r>
              <a:rPr lang="en-US" sz="2000" dirty="0" smtClean="0"/>
              <a:t>Demyelination: dysfunction of myelin sheath can be seen with entrapment, compression, toxic, genetic, immunologic causes</a:t>
            </a:r>
            <a:endParaRPr lang="en-US" sz="2000" dirty="0"/>
          </a:p>
        </p:txBody>
      </p:sp>
    </p:spTree>
    <p:extLst>
      <p:ext uri="{BB962C8B-B14F-4D97-AF65-F5344CB8AC3E}">
        <p14:creationId xmlns:p14="http://schemas.microsoft.com/office/powerpoint/2010/main" val="1336603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Axonal loss</a:t>
            </a:r>
            <a:endParaRPr lang="en-US" sz="4000" dirty="0"/>
          </a:p>
        </p:txBody>
      </p:sp>
      <p:sp>
        <p:nvSpPr>
          <p:cNvPr id="3" name="Content Placeholder 2"/>
          <p:cNvSpPr>
            <a:spLocks noGrp="1"/>
          </p:cNvSpPr>
          <p:nvPr>
            <p:ph idx="1"/>
          </p:nvPr>
        </p:nvSpPr>
        <p:spPr>
          <a:xfrm>
            <a:off x="457200" y="1600200"/>
            <a:ext cx="8506146" cy="5037738"/>
          </a:xfrm>
        </p:spPr>
        <p:txBody>
          <a:bodyPr>
            <a:normAutofit lnSpcReduction="10000"/>
          </a:bodyPr>
          <a:lstStyle/>
          <a:p>
            <a:r>
              <a:rPr lang="en-US" sz="2000" dirty="0" smtClean="0"/>
              <a:t>Most common pattern on NCS</a:t>
            </a:r>
          </a:p>
          <a:p>
            <a:r>
              <a:rPr lang="en-US" sz="2000" dirty="0" smtClean="0"/>
              <a:t>Reduced amplitude is the primary abnormality associated with axonal loss</a:t>
            </a:r>
          </a:p>
          <a:p>
            <a:r>
              <a:rPr lang="en-US" sz="2000" dirty="0" smtClean="0"/>
              <a:t>Conduction velocity and latency are normal </a:t>
            </a:r>
            <a:r>
              <a:rPr lang="en-US" sz="2000" dirty="0" err="1" smtClean="0"/>
              <a:t>vs</a:t>
            </a:r>
            <a:r>
              <a:rPr lang="en-US" sz="2000" dirty="0" smtClean="0"/>
              <a:t> mildly slowed; marked slowing does not occur</a:t>
            </a:r>
          </a:p>
          <a:p>
            <a:r>
              <a:rPr lang="en-US" sz="2000" dirty="0" smtClean="0"/>
              <a:t>CV does not drop lower than 75% of lower limit of normal</a:t>
            </a:r>
          </a:p>
          <a:p>
            <a:r>
              <a:rPr lang="en-US" sz="2000" dirty="0" smtClean="0"/>
              <a:t>Latency prolongation does </a:t>
            </a:r>
            <a:r>
              <a:rPr lang="en-US" sz="2000" dirty="0"/>
              <a:t>not exceed 130% of the upper limit of </a:t>
            </a:r>
            <a:r>
              <a:rPr lang="en-US" sz="2000" dirty="0" smtClean="0"/>
              <a:t>normal</a:t>
            </a:r>
          </a:p>
          <a:p>
            <a:r>
              <a:rPr lang="en-US" sz="2000" dirty="0" smtClean="0"/>
              <a:t>Exception – </a:t>
            </a:r>
            <a:r>
              <a:rPr lang="en-US" sz="2000" dirty="0" err="1" smtClean="0"/>
              <a:t>hyperacute</a:t>
            </a:r>
            <a:r>
              <a:rPr lang="en-US" sz="2000" dirty="0" smtClean="0"/>
              <a:t> axonal loss (nerve transection/nerve infarction) NCS within 3-4 days are normal</a:t>
            </a:r>
          </a:p>
          <a:p>
            <a:pPr lvl="1"/>
            <a:r>
              <a:rPr lang="en-US" sz="1600" dirty="0" err="1" smtClean="0"/>
              <a:t>Wallerian</a:t>
            </a:r>
            <a:r>
              <a:rPr lang="en-US" sz="1600" dirty="0" smtClean="0"/>
              <a:t> degeneration between 3-5 days for motor n; 6-10 for sensory n.</a:t>
            </a:r>
          </a:p>
          <a:p>
            <a:pPr lvl="1"/>
            <a:r>
              <a:rPr lang="en-US" sz="1600" dirty="0" smtClean="0"/>
              <a:t>With distal stimulation amplitude is normal; with proximal stimulation amplitude is lowered and simulates conduction block aka pseudo-conduction block</a:t>
            </a:r>
            <a:endParaRPr lang="en-US" sz="1600" dirty="0"/>
          </a:p>
        </p:txBody>
      </p:sp>
    </p:spTree>
    <p:extLst>
      <p:ext uri="{BB962C8B-B14F-4D97-AF65-F5344CB8AC3E}">
        <p14:creationId xmlns:p14="http://schemas.microsoft.com/office/powerpoint/2010/main" val="4128031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000" dirty="0" smtClean="0"/>
              <a:t>Axonal loss</a:t>
            </a:r>
            <a:endParaRPr lang="en-US" sz="4000" dirty="0"/>
          </a:p>
        </p:txBody>
      </p:sp>
      <p:pic>
        <p:nvPicPr>
          <p:cNvPr id="11" name="Content Placeholder 10"/>
          <p:cNvPicPr>
            <a:picLocks noGrp="1" noChangeAspect="1"/>
          </p:cNvPicPr>
          <p:nvPr>
            <p:ph idx="1"/>
          </p:nvPr>
        </p:nvPicPr>
        <p:blipFill>
          <a:blip r:embed="rId3"/>
          <a:srcRect l="-41819" r="-41819"/>
          <a:stretch>
            <a:fillRect/>
          </a:stretch>
        </p:blipFill>
        <p:spPr/>
      </p:pic>
    </p:spTree>
    <p:extLst>
      <p:ext uri="{BB962C8B-B14F-4D97-AF65-F5344CB8AC3E}">
        <p14:creationId xmlns:p14="http://schemas.microsoft.com/office/powerpoint/2010/main" val="4000960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119587" r="-119587"/>
          <a:stretch>
            <a:fillRect/>
          </a:stretch>
        </p:blipFill>
        <p:spPr>
          <a:xfrm>
            <a:off x="457200" y="980648"/>
            <a:ext cx="8229600" cy="5436590"/>
          </a:xfrm>
        </p:spPr>
      </p:pic>
      <p:sp>
        <p:nvSpPr>
          <p:cNvPr id="5" name="Title 1"/>
          <p:cNvSpPr>
            <a:spLocks noGrp="1"/>
          </p:cNvSpPr>
          <p:nvPr>
            <p:ph type="title"/>
          </p:nvPr>
        </p:nvSpPr>
        <p:spPr>
          <a:xfrm>
            <a:off x="457200" y="187001"/>
            <a:ext cx="8229600" cy="793646"/>
          </a:xfrm>
        </p:spPr>
        <p:txBody>
          <a:bodyPr>
            <a:normAutofit/>
          </a:bodyPr>
          <a:lstStyle/>
          <a:p>
            <a:r>
              <a:rPr lang="en-US" sz="4000" dirty="0" smtClean="0"/>
              <a:t>Axonal loss</a:t>
            </a:r>
            <a:endParaRPr lang="en-US" sz="4000" dirty="0"/>
          </a:p>
        </p:txBody>
      </p:sp>
    </p:spTree>
    <p:extLst>
      <p:ext uri="{BB962C8B-B14F-4D97-AF65-F5344CB8AC3E}">
        <p14:creationId xmlns:p14="http://schemas.microsoft.com/office/powerpoint/2010/main" val="2955594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Axonal loss</a:t>
            </a:r>
            <a:endParaRPr lang="en-US" sz="4000" dirty="0"/>
          </a:p>
        </p:txBody>
      </p:sp>
      <p:pic>
        <p:nvPicPr>
          <p:cNvPr id="4" name="Content Placeholder 3"/>
          <p:cNvPicPr>
            <a:picLocks noGrp="1" noChangeAspect="1"/>
          </p:cNvPicPr>
          <p:nvPr>
            <p:ph idx="1"/>
          </p:nvPr>
        </p:nvPicPr>
        <p:blipFill>
          <a:blip r:embed="rId2"/>
          <a:srcRect l="-789" r="-789"/>
          <a:stretch>
            <a:fillRect/>
          </a:stretch>
        </p:blipFill>
        <p:spPr/>
      </p:pic>
    </p:spTree>
    <p:extLst>
      <p:ext uri="{BB962C8B-B14F-4D97-AF65-F5344CB8AC3E}">
        <p14:creationId xmlns:p14="http://schemas.microsoft.com/office/powerpoint/2010/main" val="1359776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Demyelination</a:t>
            </a:r>
            <a:endParaRPr lang="en-US" sz="4000" dirty="0"/>
          </a:p>
        </p:txBody>
      </p:sp>
      <p:sp>
        <p:nvSpPr>
          <p:cNvPr id="3" name="Content Placeholder 2"/>
          <p:cNvSpPr>
            <a:spLocks noGrp="1"/>
          </p:cNvSpPr>
          <p:nvPr>
            <p:ph idx="1"/>
          </p:nvPr>
        </p:nvSpPr>
        <p:spPr>
          <a:xfrm>
            <a:off x="457200" y="1600200"/>
            <a:ext cx="8686800" cy="4525963"/>
          </a:xfrm>
        </p:spPr>
        <p:txBody>
          <a:bodyPr>
            <a:normAutofit/>
          </a:bodyPr>
          <a:lstStyle/>
          <a:p>
            <a:r>
              <a:rPr lang="en-US" sz="2000" dirty="0" smtClean="0"/>
              <a:t>Myelin is essential for </a:t>
            </a:r>
            <a:r>
              <a:rPr lang="en-US" sz="2000" dirty="0" err="1" smtClean="0"/>
              <a:t>saltatory</a:t>
            </a:r>
            <a:r>
              <a:rPr lang="en-US" sz="2000" dirty="0" smtClean="0"/>
              <a:t> conduction</a:t>
            </a:r>
          </a:p>
          <a:p>
            <a:r>
              <a:rPr lang="en-US" sz="2000" dirty="0" smtClean="0"/>
              <a:t>Marked slowing of CV (&lt;75% of lower limit of normal)</a:t>
            </a:r>
          </a:p>
          <a:p>
            <a:r>
              <a:rPr lang="en-US" sz="2000" dirty="0" smtClean="0"/>
              <a:t>Marked prolongation of distal latency (&gt;130% of the upper limit of normal)</a:t>
            </a:r>
          </a:p>
          <a:p>
            <a:r>
              <a:rPr lang="en-US" sz="2000" dirty="0" smtClean="0"/>
              <a:t>If CV and latency is at the cutoff – look at the amplitude</a:t>
            </a:r>
          </a:p>
          <a:p>
            <a:r>
              <a:rPr lang="en-US" sz="2000" dirty="0" smtClean="0"/>
              <a:t>In demyelinating d/o sensory amplitudes are low/absent – d/t temporal dispersion/phase cancelation</a:t>
            </a:r>
          </a:p>
          <a:p>
            <a:r>
              <a:rPr lang="en-US" sz="2000" dirty="0" smtClean="0"/>
              <a:t>Reduced amplitudes in demyelinating lesions is due to conduction block or secondary axon loss in late stage of disease </a:t>
            </a:r>
            <a:endParaRPr lang="en-US" sz="2000" dirty="0"/>
          </a:p>
        </p:txBody>
      </p:sp>
    </p:spTree>
    <p:extLst>
      <p:ext uri="{BB962C8B-B14F-4D97-AF65-F5344CB8AC3E}">
        <p14:creationId xmlns:p14="http://schemas.microsoft.com/office/powerpoint/2010/main" val="2954237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35719" r="-135719"/>
          <a:stretch>
            <a:fillRect/>
          </a:stretch>
        </p:blipFill>
        <p:spPr>
          <a:xfrm>
            <a:off x="457200" y="1621197"/>
            <a:ext cx="8229600" cy="4762997"/>
          </a:xfrm>
        </p:spPr>
      </p:pic>
      <p:sp>
        <p:nvSpPr>
          <p:cNvPr id="5" name="Title 1"/>
          <p:cNvSpPr>
            <a:spLocks noGrp="1"/>
          </p:cNvSpPr>
          <p:nvPr>
            <p:ph type="title"/>
          </p:nvPr>
        </p:nvSpPr>
        <p:spPr>
          <a:xfrm>
            <a:off x="457200" y="227531"/>
            <a:ext cx="8229600" cy="920817"/>
          </a:xfrm>
        </p:spPr>
        <p:txBody>
          <a:bodyPr>
            <a:normAutofit/>
          </a:bodyPr>
          <a:lstStyle/>
          <a:p>
            <a:r>
              <a:rPr lang="en-US" sz="4000" dirty="0" smtClean="0"/>
              <a:t>Demyelination</a:t>
            </a:r>
            <a:endParaRPr lang="en-US" sz="4000" dirty="0"/>
          </a:p>
        </p:txBody>
      </p:sp>
    </p:spTree>
    <p:extLst>
      <p:ext uri="{BB962C8B-B14F-4D97-AF65-F5344CB8AC3E}">
        <p14:creationId xmlns:p14="http://schemas.microsoft.com/office/powerpoint/2010/main" val="4099936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Overview</a:t>
            </a:r>
            <a:endParaRPr lang="en-US" sz="4000" dirty="0"/>
          </a:p>
        </p:txBody>
      </p:sp>
      <p:sp>
        <p:nvSpPr>
          <p:cNvPr id="3" name="Content Placeholder 2"/>
          <p:cNvSpPr>
            <a:spLocks noGrp="1"/>
          </p:cNvSpPr>
          <p:nvPr>
            <p:ph idx="1"/>
          </p:nvPr>
        </p:nvSpPr>
        <p:spPr/>
        <p:txBody>
          <a:bodyPr>
            <a:normAutofit/>
          </a:bodyPr>
          <a:lstStyle/>
          <a:p>
            <a:r>
              <a:rPr lang="en-US" sz="2000" dirty="0" smtClean="0"/>
              <a:t>Peripheral </a:t>
            </a:r>
            <a:r>
              <a:rPr lang="en-US" sz="2000" dirty="0"/>
              <a:t>nerves are easily stimulated and brought to action </a:t>
            </a:r>
            <a:r>
              <a:rPr lang="en-US" sz="2000" dirty="0" smtClean="0"/>
              <a:t>potential</a:t>
            </a:r>
          </a:p>
          <a:p>
            <a:r>
              <a:rPr lang="en-US" sz="2000" dirty="0"/>
              <a:t>Motor, sensory and mixed nerves </a:t>
            </a:r>
            <a:r>
              <a:rPr lang="en-US" sz="2000" dirty="0" smtClean="0"/>
              <a:t>studied</a:t>
            </a:r>
          </a:p>
          <a:p>
            <a:r>
              <a:rPr lang="en-US" sz="2000" dirty="0" smtClean="0"/>
              <a:t>Nerves studied the most</a:t>
            </a:r>
          </a:p>
          <a:p>
            <a:pPr lvl="1"/>
            <a:r>
              <a:rPr lang="en-US" sz="1600" dirty="0" smtClean="0"/>
              <a:t>Upper extremity: median, ulnar, and radial </a:t>
            </a:r>
          </a:p>
          <a:p>
            <a:pPr lvl="1"/>
            <a:r>
              <a:rPr lang="en-US" sz="1600" dirty="0" smtClean="0"/>
              <a:t>Lower extremity: </a:t>
            </a:r>
            <a:r>
              <a:rPr lang="en-US" sz="1600" dirty="0" err="1" smtClean="0"/>
              <a:t>peroneal</a:t>
            </a:r>
            <a:r>
              <a:rPr lang="en-US" sz="1600" dirty="0" smtClean="0"/>
              <a:t>, </a:t>
            </a:r>
            <a:r>
              <a:rPr lang="en-US" sz="1600" dirty="0" err="1" smtClean="0"/>
              <a:t>tibial</a:t>
            </a:r>
            <a:r>
              <a:rPr lang="en-US" sz="1600" dirty="0" smtClean="0"/>
              <a:t>, and </a:t>
            </a:r>
            <a:r>
              <a:rPr lang="en-US" sz="1600" dirty="0" err="1" smtClean="0"/>
              <a:t>sural</a:t>
            </a:r>
            <a:endParaRPr lang="en-US" sz="1600" dirty="0" smtClean="0"/>
          </a:p>
          <a:p>
            <a:r>
              <a:rPr lang="en-US" sz="2000" dirty="0"/>
              <a:t>Motor nerve responses range in </a:t>
            </a:r>
            <a:r>
              <a:rPr lang="en-US" sz="2000" dirty="0" err="1"/>
              <a:t>milivolts</a:t>
            </a:r>
            <a:r>
              <a:rPr lang="en-US" sz="2000" dirty="0"/>
              <a:t> (mV)</a:t>
            </a:r>
          </a:p>
          <a:p>
            <a:r>
              <a:rPr lang="en-US" sz="2000" dirty="0" smtClean="0"/>
              <a:t>Sensory nerve </a:t>
            </a:r>
            <a:r>
              <a:rPr lang="en-US" sz="2000" dirty="0"/>
              <a:t>responses range in  microvolts </a:t>
            </a:r>
            <a:r>
              <a:rPr lang="el-GR" sz="2000" dirty="0"/>
              <a:t>(μV) </a:t>
            </a:r>
            <a:endParaRPr lang="en-US" sz="2000" dirty="0"/>
          </a:p>
          <a:p>
            <a:endParaRPr lang="en-US" sz="2000" dirty="0" smtClean="0"/>
          </a:p>
        </p:txBody>
      </p:sp>
    </p:spTree>
    <p:extLst>
      <p:ext uri="{BB962C8B-B14F-4D97-AF65-F5344CB8AC3E}">
        <p14:creationId xmlns:p14="http://schemas.microsoft.com/office/powerpoint/2010/main" val="1193747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Conduction Block</a:t>
            </a:r>
            <a:endParaRPr lang="en-US" sz="4000" dirty="0"/>
          </a:p>
        </p:txBody>
      </p:sp>
      <p:sp>
        <p:nvSpPr>
          <p:cNvPr id="3" name="Content Placeholder 2"/>
          <p:cNvSpPr>
            <a:spLocks noGrp="1"/>
          </p:cNvSpPr>
          <p:nvPr>
            <p:ph idx="1"/>
          </p:nvPr>
        </p:nvSpPr>
        <p:spPr/>
        <p:txBody>
          <a:bodyPr>
            <a:normAutofit/>
          </a:bodyPr>
          <a:lstStyle/>
          <a:p>
            <a:r>
              <a:rPr lang="en-US" sz="2000" dirty="0" smtClean="0"/>
              <a:t>Seen in acquired demyelinating diseases</a:t>
            </a:r>
          </a:p>
          <a:p>
            <a:r>
              <a:rPr lang="en-US" sz="2000" dirty="0" smtClean="0"/>
              <a:t>Reduced amplitudes between proximal and distal stimulation sites</a:t>
            </a:r>
          </a:p>
          <a:p>
            <a:r>
              <a:rPr lang="en-US" sz="2000" dirty="0" smtClean="0"/>
              <a:t>Drop in CMAP area by &gt;50%</a:t>
            </a:r>
          </a:p>
          <a:p>
            <a:r>
              <a:rPr lang="en-US" sz="2000" dirty="0" smtClean="0"/>
              <a:t>Temporal dispersion and phase cancelation in demyelinating diseases can look like conduction block but if CMAP area drops by &gt;50%, this is due to conduction block </a:t>
            </a:r>
            <a:endParaRPr lang="en-US" sz="2000" dirty="0"/>
          </a:p>
        </p:txBody>
      </p:sp>
    </p:spTree>
    <p:extLst>
      <p:ext uri="{BB962C8B-B14F-4D97-AF65-F5344CB8AC3E}">
        <p14:creationId xmlns:p14="http://schemas.microsoft.com/office/powerpoint/2010/main" val="3447257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57103" r="-57103"/>
          <a:stretch>
            <a:fillRect/>
          </a:stretch>
        </p:blipFill>
        <p:spPr/>
      </p:pic>
      <p:sp>
        <p:nvSpPr>
          <p:cNvPr id="5" name="Title 1"/>
          <p:cNvSpPr>
            <a:spLocks noGrp="1"/>
          </p:cNvSpPr>
          <p:nvPr>
            <p:ph type="title"/>
          </p:nvPr>
        </p:nvSpPr>
        <p:spPr/>
        <p:txBody>
          <a:bodyPr>
            <a:normAutofit/>
          </a:bodyPr>
          <a:lstStyle/>
          <a:p>
            <a:r>
              <a:rPr lang="en-US" sz="4000" dirty="0" smtClean="0"/>
              <a:t>Conduction Block</a:t>
            </a:r>
            <a:endParaRPr lang="en-US" sz="4000" dirty="0"/>
          </a:p>
        </p:txBody>
      </p:sp>
    </p:spTree>
    <p:extLst>
      <p:ext uri="{BB962C8B-B14F-4D97-AF65-F5344CB8AC3E}">
        <p14:creationId xmlns:p14="http://schemas.microsoft.com/office/powerpoint/2010/main" val="1413280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7771" r="-27771"/>
          <a:stretch>
            <a:fillRect/>
          </a:stretch>
        </p:blipFill>
        <p:spPr/>
      </p:pic>
      <p:sp>
        <p:nvSpPr>
          <p:cNvPr id="5" name="Title 1"/>
          <p:cNvSpPr>
            <a:spLocks noGrp="1"/>
          </p:cNvSpPr>
          <p:nvPr>
            <p:ph type="title"/>
          </p:nvPr>
        </p:nvSpPr>
        <p:spPr/>
        <p:txBody>
          <a:bodyPr>
            <a:normAutofit/>
          </a:bodyPr>
          <a:lstStyle/>
          <a:p>
            <a:r>
              <a:rPr lang="en-US" sz="4000" dirty="0" smtClean="0"/>
              <a:t>Conduction Block</a:t>
            </a:r>
            <a:endParaRPr lang="en-US" sz="4000" dirty="0"/>
          </a:p>
        </p:txBody>
      </p:sp>
    </p:spTree>
    <p:extLst>
      <p:ext uri="{BB962C8B-B14F-4D97-AF65-F5344CB8AC3E}">
        <p14:creationId xmlns:p14="http://schemas.microsoft.com/office/powerpoint/2010/main" val="2564578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6383" r="-36383"/>
          <a:stretch>
            <a:fillRect/>
          </a:stretch>
        </p:blipFill>
        <p:spPr/>
      </p:pic>
      <p:sp>
        <p:nvSpPr>
          <p:cNvPr id="5" name="Title 1"/>
          <p:cNvSpPr>
            <a:spLocks noGrp="1"/>
          </p:cNvSpPr>
          <p:nvPr>
            <p:ph type="title"/>
          </p:nvPr>
        </p:nvSpPr>
        <p:spPr/>
        <p:txBody>
          <a:bodyPr>
            <a:normAutofit/>
          </a:bodyPr>
          <a:lstStyle/>
          <a:p>
            <a:r>
              <a:rPr lang="en-US" sz="4000" dirty="0" smtClean="0"/>
              <a:t>Conduction Block</a:t>
            </a:r>
            <a:endParaRPr lang="en-US" sz="4000" dirty="0"/>
          </a:p>
        </p:txBody>
      </p:sp>
    </p:spTree>
    <p:extLst>
      <p:ext uri="{BB962C8B-B14F-4D97-AF65-F5344CB8AC3E}">
        <p14:creationId xmlns:p14="http://schemas.microsoft.com/office/powerpoint/2010/main" val="3616413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715962"/>
          </a:xfrm>
        </p:spPr>
        <p:txBody>
          <a:bodyPr>
            <a:normAutofit fontScale="90000"/>
          </a:bodyPr>
          <a:lstStyle/>
          <a:p>
            <a:r>
              <a:rPr lang="en-US" dirty="0" smtClean="0"/>
              <a:t>F waves</a:t>
            </a:r>
            <a:endParaRPr lang="en-US" dirty="0"/>
          </a:p>
        </p:txBody>
      </p:sp>
      <p:sp>
        <p:nvSpPr>
          <p:cNvPr id="2" name="Content Placeholder 1"/>
          <p:cNvSpPr>
            <a:spLocks noGrp="1"/>
          </p:cNvSpPr>
          <p:nvPr>
            <p:ph sz="quarter" idx="4294967295"/>
          </p:nvPr>
        </p:nvSpPr>
        <p:spPr>
          <a:xfrm>
            <a:off x="609600" y="1219200"/>
            <a:ext cx="7924800" cy="4887308"/>
          </a:xfrm>
          <a:prstGeom prst="rect">
            <a:avLst/>
          </a:prstGeom>
        </p:spPr>
        <p:txBody>
          <a:bodyPr>
            <a:normAutofit fontScale="85000" lnSpcReduction="10000"/>
          </a:bodyPr>
          <a:lstStyle/>
          <a:p>
            <a:pPr marL="514350" indent="-457200"/>
            <a:r>
              <a:rPr lang="en-US" dirty="0" smtClean="0"/>
              <a:t>Stimulation of the motor nerves towards the spinal cord and recording at the muscle belly</a:t>
            </a:r>
          </a:p>
          <a:p>
            <a:pPr marL="514350" indent="-457200"/>
            <a:r>
              <a:rPr lang="en-US" dirty="0" smtClean="0"/>
              <a:t>F waves are brought on by </a:t>
            </a:r>
            <a:r>
              <a:rPr lang="en-US" dirty="0" err="1" smtClean="0"/>
              <a:t>supramaximal</a:t>
            </a:r>
            <a:r>
              <a:rPr lang="en-US" dirty="0" smtClean="0"/>
              <a:t> stimulation, have varying latencies and morphology. </a:t>
            </a:r>
            <a:endParaRPr lang="en-US" dirty="0"/>
          </a:p>
          <a:p>
            <a:pPr marL="514350" indent="-457200"/>
            <a:r>
              <a:rPr lang="en-US" dirty="0" smtClean="0"/>
              <a:t>F </a:t>
            </a:r>
            <a:r>
              <a:rPr lang="en-US" dirty="0"/>
              <a:t>waves are usually prolonged in demyelinating neuropathies such as AIDP/CIDP</a:t>
            </a:r>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3558858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715962"/>
          </a:xfrm>
        </p:spPr>
        <p:txBody>
          <a:bodyPr>
            <a:normAutofit fontScale="90000"/>
          </a:bodyPr>
          <a:lstStyle/>
          <a:p>
            <a:r>
              <a:rPr lang="en-US" dirty="0" smtClean="0"/>
              <a:t>H reflexes</a:t>
            </a:r>
            <a:endParaRPr lang="en-US" dirty="0"/>
          </a:p>
        </p:txBody>
      </p:sp>
      <p:sp>
        <p:nvSpPr>
          <p:cNvPr id="2" name="Content Placeholder 1"/>
          <p:cNvSpPr>
            <a:spLocks noGrp="1"/>
          </p:cNvSpPr>
          <p:nvPr>
            <p:ph sz="quarter" idx="4294967295"/>
          </p:nvPr>
        </p:nvSpPr>
        <p:spPr>
          <a:xfrm>
            <a:off x="609600" y="1219200"/>
            <a:ext cx="7924800" cy="4495800"/>
          </a:xfrm>
          <a:prstGeom prst="rect">
            <a:avLst/>
          </a:prstGeom>
        </p:spPr>
        <p:txBody>
          <a:bodyPr>
            <a:normAutofit fontScale="77500" lnSpcReduction="20000"/>
          </a:bodyPr>
          <a:lstStyle/>
          <a:p>
            <a:pPr marL="514350" indent="-457200"/>
            <a:r>
              <a:rPr lang="en-US" dirty="0" smtClean="0"/>
              <a:t>EMG correlate of ankle reflex (</a:t>
            </a:r>
            <a:r>
              <a:rPr lang="en-US" dirty="0" err="1" smtClean="0"/>
              <a:t>tibial</a:t>
            </a:r>
            <a:r>
              <a:rPr lang="en-US" dirty="0"/>
              <a:t> </a:t>
            </a:r>
            <a:r>
              <a:rPr lang="en-US" dirty="0" smtClean="0"/>
              <a:t>nerve), less commonly in the forearm</a:t>
            </a:r>
          </a:p>
          <a:p>
            <a:pPr marL="514350" indent="-457200"/>
            <a:r>
              <a:rPr lang="en-US" dirty="0" smtClean="0"/>
              <a:t>Stimulation of 1a sensory fibers of the </a:t>
            </a:r>
            <a:r>
              <a:rPr lang="en-US" dirty="0" err="1" smtClean="0"/>
              <a:t>tibial</a:t>
            </a:r>
            <a:r>
              <a:rPr lang="en-US" dirty="0" smtClean="0"/>
              <a:t> nerve towards the spinal cord and recording at the gastrocnemius muscle belly</a:t>
            </a:r>
          </a:p>
          <a:p>
            <a:pPr marL="514350" indent="-457200"/>
            <a:r>
              <a:rPr lang="en-US" dirty="0" smtClean="0"/>
              <a:t>H waves are suppressed by </a:t>
            </a:r>
            <a:r>
              <a:rPr lang="en-US" dirty="0" err="1" smtClean="0"/>
              <a:t>supramaximal</a:t>
            </a:r>
            <a:r>
              <a:rPr lang="en-US" dirty="0" smtClean="0"/>
              <a:t> stimulation, have constant latencies</a:t>
            </a:r>
          </a:p>
          <a:p>
            <a:pPr marL="514350" indent="-457200"/>
            <a:r>
              <a:rPr lang="en-US" dirty="0" smtClean="0"/>
              <a:t>Useful </a:t>
            </a:r>
            <a:r>
              <a:rPr lang="en-US" dirty="0"/>
              <a:t>for S1 radiculopathies</a:t>
            </a:r>
          </a:p>
          <a:p>
            <a:pPr marL="457200" lvl="1" indent="0">
              <a:buNone/>
            </a:pPr>
            <a:endParaRPr lang="en-US" dirty="0"/>
          </a:p>
        </p:txBody>
      </p:sp>
    </p:spTree>
    <p:extLst>
      <p:ext uri="{BB962C8B-B14F-4D97-AF65-F5344CB8AC3E}">
        <p14:creationId xmlns:p14="http://schemas.microsoft.com/office/powerpoint/2010/main" val="1527205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NCS Patterns</a:t>
            </a:r>
            <a:endParaRPr lang="en-US" dirty="0"/>
          </a:p>
        </p:txBody>
      </p:sp>
      <p:sp>
        <p:nvSpPr>
          <p:cNvPr id="2" name="Content Placeholder 1"/>
          <p:cNvSpPr>
            <a:spLocks noGrp="1"/>
          </p:cNvSpPr>
          <p:nvPr>
            <p:ph sz="quarter" idx="4294967295"/>
          </p:nvPr>
        </p:nvSpPr>
        <p:spPr>
          <a:xfrm>
            <a:off x="609600" y="1600199"/>
            <a:ext cx="8305800" cy="4899023"/>
          </a:xfrm>
          <a:prstGeom prst="rect">
            <a:avLst/>
          </a:prstGeom>
        </p:spPr>
        <p:txBody>
          <a:bodyPr>
            <a:normAutofit fontScale="47500" lnSpcReduction="20000"/>
          </a:bodyPr>
          <a:lstStyle/>
          <a:p>
            <a:r>
              <a:rPr lang="en-US" dirty="0"/>
              <a:t>R</a:t>
            </a:r>
            <a:r>
              <a:rPr lang="en-US" dirty="0" smtClean="0"/>
              <a:t>adiculopathy - will have normal sensory conduction studies and abnormal motor NCS</a:t>
            </a:r>
          </a:p>
          <a:p>
            <a:pPr lvl="1"/>
            <a:r>
              <a:rPr lang="en-US" dirty="0" smtClean="0"/>
              <a:t>The </a:t>
            </a:r>
            <a:r>
              <a:rPr lang="en-US" dirty="0"/>
              <a:t>sensory root is presynaptic and therefore not tested on </a:t>
            </a:r>
            <a:r>
              <a:rPr lang="en-US" dirty="0" smtClean="0"/>
              <a:t>NCS</a:t>
            </a:r>
          </a:p>
          <a:p>
            <a:pPr lvl="1"/>
            <a:r>
              <a:rPr lang="en-US" dirty="0" smtClean="0"/>
              <a:t>With the </a:t>
            </a:r>
            <a:r>
              <a:rPr lang="en-US" dirty="0"/>
              <a:t>exception to superficial fibular </a:t>
            </a:r>
            <a:r>
              <a:rPr lang="en-US" dirty="0" smtClean="0"/>
              <a:t>nerve </a:t>
            </a:r>
            <a:r>
              <a:rPr lang="en-US" dirty="0"/>
              <a:t>which is affected in L5 </a:t>
            </a:r>
            <a:r>
              <a:rPr lang="en-US" dirty="0" smtClean="0"/>
              <a:t>radiculopathy (in real life)</a:t>
            </a:r>
          </a:p>
          <a:p>
            <a:r>
              <a:rPr lang="en-US" dirty="0" err="1" smtClean="0"/>
              <a:t>Plexopathy</a:t>
            </a:r>
            <a:r>
              <a:rPr lang="en-US" dirty="0" smtClean="0"/>
              <a:t> should have abnormal sensory conduction studies</a:t>
            </a:r>
          </a:p>
          <a:p>
            <a:r>
              <a:rPr lang="en-US" dirty="0" smtClean="0"/>
              <a:t>Low motor amplitudes only – think of motor neuron disease, myopathy, </a:t>
            </a:r>
            <a:r>
              <a:rPr lang="en-US" dirty="0"/>
              <a:t>and LEMS(Lambert Eaton </a:t>
            </a:r>
            <a:r>
              <a:rPr lang="en-US" dirty="0" err="1"/>
              <a:t>Myasthenic</a:t>
            </a:r>
            <a:r>
              <a:rPr lang="en-US" dirty="0"/>
              <a:t> syndrome) </a:t>
            </a:r>
            <a:endParaRPr lang="en-US" dirty="0" smtClean="0"/>
          </a:p>
          <a:p>
            <a:r>
              <a:rPr lang="en-US" dirty="0" smtClean="0"/>
              <a:t>LEMS - </a:t>
            </a:r>
            <a:r>
              <a:rPr lang="en-US" dirty="0"/>
              <a:t>v</a:t>
            </a:r>
            <a:r>
              <a:rPr lang="en-US" dirty="0" smtClean="0"/>
              <a:t>ery low motor conduction </a:t>
            </a:r>
            <a:r>
              <a:rPr lang="en-US" dirty="0"/>
              <a:t>amplitudes, </a:t>
            </a:r>
            <a:r>
              <a:rPr lang="en-US" dirty="0" smtClean="0"/>
              <a:t>in </a:t>
            </a:r>
            <a:r>
              <a:rPr lang="en-US" dirty="0"/>
              <a:t>absence of other </a:t>
            </a:r>
            <a:r>
              <a:rPr lang="en-US" dirty="0" smtClean="0"/>
              <a:t>findings</a:t>
            </a:r>
          </a:p>
          <a:p>
            <a:pPr lvl="1"/>
            <a:r>
              <a:rPr lang="en-US" dirty="0" smtClean="0"/>
              <a:t>Post exercise facilitation – increase in motor amplitude after short exercise </a:t>
            </a:r>
          </a:p>
          <a:p>
            <a:r>
              <a:rPr lang="en-US" dirty="0" smtClean="0"/>
              <a:t>Martin </a:t>
            </a:r>
            <a:r>
              <a:rPr lang="en-US" dirty="0"/>
              <a:t>G</a:t>
            </a:r>
            <a:r>
              <a:rPr lang="en-US" dirty="0" smtClean="0"/>
              <a:t>ruber anastomosis – anatomic variant in 30% of the population </a:t>
            </a:r>
          </a:p>
          <a:p>
            <a:pPr lvl="1"/>
            <a:r>
              <a:rPr lang="en-US" dirty="0" smtClean="0"/>
              <a:t>Median nerve partial innervation of ulnar innervated muscles (ADM, FDI)</a:t>
            </a:r>
          </a:p>
          <a:p>
            <a:pPr lvl="1"/>
            <a:r>
              <a:rPr lang="en-US" dirty="0" smtClean="0"/>
              <a:t>Distal median motor amplitude is smaller than proximal</a:t>
            </a:r>
          </a:p>
          <a:p>
            <a:pPr lvl="1"/>
            <a:r>
              <a:rPr lang="en-US" dirty="0" smtClean="0"/>
              <a:t>Distal ulnar motor amplitude is significantly larger than proximal</a:t>
            </a:r>
            <a:endParaRPr lang="en-US" dirty="0"/>
          </a:p>
        </p:txBody>
      </p:sp>
    </p:spTree>
    <p:extLst>
      <p:ext uri="{BB962C8B-B14F-4D97-AF65-F5344CB8AC3E}">
        <p14:creationId xmlns:p14="http://schemas.microsoft.com/office/powerpoint/2010/main" val="6261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in)">
                                      <p:cBhvr>
                                        <p:cTn id="23" dur="2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ircle(in)">
                                      <p:cBhvr>
                                        <p:cTn id="28" dur="2000"/>
                                        <p:tgtEl>
                                          <p:spTgt spid="2">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circle(in)">
                                      <p:cBhvr>
                                        <p:cTn id="31" dur="20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circle(in)">
                                      <p:cBhvr>
                                        <p:cTn id="36" dur="2000"/>
                                        <p:tgtEl>
                                          <p:spTgt spid="2">
                                            <p:txEl>
                                              <p:pRg st="7" end="7"/>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circle(in)">
                                      <p:cBhvr>
                                        <p:cTn id="39" dur="2000"/>
                                        <p:tgtEl>
                                          <p:spTgt spid="2">
                                            <p:txEl>
                                              <p:pRg st="8" end="8"/>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circle(in)">
                                      <p:cBhvr>
                                        <p:cTn id="42" dur="2000"/>
                                        <p:tgtEl>
                                          <p:spTgt spid="2">
                                            <p:txEl>
                                              <p:pRg st="9" end="9"/>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circle(in)">
                                      <p:cBhvr>
                                        <p:cTn id="45"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86"/>
            <a:ext cx="8229600" cy="631427"/>
          </a:xfrm>
        </p:spPr>
        <p:txBody>
          <a:bodyPr>
            <a:normAutofit fontScale="90000"/>
          </a:bodyPr>
          <a:lstStyle/>
          <a:p>
            <a:r>
              <a:rPr lang="en-US" dirty="0" smtClean="0"/>
              <a:t>Case 1</a:t>
            </a:r>
            <a:endParaRPr lang="en-US" dirty="0"/>
          </a:p>
        </p:txBody>
      </p:sp>
      <p:pic>
        <p:nvPicPr>
          <p:cNvPr id="9" name="Content Placeholder 8"/>
          <p:cNvPicPr>
            <a:picLocks noGrp="1" noChangeAspect="1"/>
          </p:cNvPicPr>
          <p:nvPr>
            <p:ph idx="1"/>
          </p:nvPr>
        </p:nvPicPr>
        <p:blipFill>
          <a:blip r:embed="rId2"/>
          <a:srcRect l="-12732" r="-12732"/>
          <a:stretch>
            <a:fillRect/>
          </a:stretch>
        </p:blipFill>
        <p:spPr>
          <a:xfrm>
            <a:off x="219966" y="916319"/>
            <a:ext cx="8229600" cy="4163939"/>
          </a:xfrm>
        </p:spPr>
      </p:pic>
      <p:sp>
        <p:nvSpPr>
          <p:cNvPr id="11" name="TextBox 10"/>
          <p:cNvSpPr txBox="1"/>
          <p:nvPr/>
        </p:nvSpPr>
        <p:spPr>
          <a:xfrm>
            <a:off x="530289" y="5359393"/>
            <a:ext cx="4507458" cy="1200329"/>
          </a:xfrm>
          <a:prstGeom prst="rect">
            <a:avLst/>
          </a:prstGeom>
          <a:noFill/>
        </p:spPr>
        <p:txBody>
          <a:bodyPr wrap="square" rtlCol="0">
            <a:spAutoFit/>
          </a:bodyPr>
          <a:lstStyle/>
          <a:p>
            <a:pPr marL="342900" indent="-342900">
              <a:buAutoNum type="arabicPeriod"/>
            </a:pPr>
            <a:r>
              <a:rPr lang="en-US" dirty="0" smtClean="0"/>
              <a:t>Axonal neuropathy</a:t>
            </a:r>
          </a:p>
          <a:p>
            <a:pPr marL="342900" indent="-342900">
              <a:buAutoNum type="arabicPeriod"/>
            </a:pPr>
            <a:r>
              <a:rPr lang="en-US" dirty="0" smtClean="0"/>
              <a:t>Demyelinating neuropathy</a:t>
            </a:r>
          </a:p>
          <a:p>
            <a:pPr marL="342900" indent="-342900">
              <a:buAutoNum type="arabicPeriod"/>
            </a:pPr>
            <a:r>
              <a:rPr lang="en-US" dirty="0" smtClean="0"/>
              <a:t>Conduction block at the fibular head</a:t>
            </a:r>
          </a:p>
          <a:p>
            <a:endParaRPr lang="en-US" dirty="0"/>
          </a:p>
        </p:txBody>
      </p:sp>
      <p:sp>
        <p:nvSpPr>
          <p:cNvPr id="12" name="Left Arrow 11"/>
          <p:cNvSpPr/>
          <p:nvPr/>
        </p:nvSpPr>
        <p:spPr>
          <a:xfrm>
            <a:off x="3672136" y="5691414"/>
            <a:ext cx="978408" cy="24479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37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584200"/>
          </a:xfrm>
        </p:spPr>
        <p:txBody>
          <a:bodyPr>
            <a:normAutofit fontScale="90000"/>
          </a:bodyPr>
          <a:lstStyle/>
          <a:p>
            <a:r>
              <a:rPr lang="en-US" dirty="0" smtClean="0"/>
              <a:t>Case 2</a:t>
            </a:r>
            <a:endParaRPr lang="en-US" dirty="0"/>
          </a:p>
        </p:txBody>
      </p:sp>
      <p:pic>
        <p:nvPicPr>
          <p:cNvPr id="4" name="Content Placeholder 3"/>
          <p:cNvPicPr>
            <a:picLocks noGrp="1" noChangeAspect="1"/>
          </p:cNvPicPr>
          <p:nvPr>
            <p:ph idx="1"/>
          </p:nvPr>
        </p:nvPicPr>
        <p:blipFill>
          <a:blip r:embed="rId2"/>
          <a:srcRect l="-36172" r="-36172"/>
          <a:stretch>
            <a:fillRect/>
          </a:stretch>
        </p:blipFill>
        <p:spPr>
          <a:xfrm>
            <a:off x="457200" y="1028701"/>
            <a:ext cx="8229600" cy="3987800"/>
          </a:xfrm>
        </p:spPr>
      </p:pic>
      <p:sp>
        <p:nvSpPr>
          <p:cNvPr id="5" name="TextBox 4"/>
          <p:cNvSpPr txBox="1"/>
          <p:nvPr/>
        </p:nvSpPr>
        <p:spPr>
          <a:xfrm>
            <a:off x="457200" y="5270500"/>
            <a:ext cx="5168900" cy="1200329"/>
          </a:xfrm>
          <a:prstGeom prst="rect">
            <a:avLst/>
          </a:prstGeom>
          <a:noFill/>
        </p:spPr>
        <p:txBody>
          <a:bodyPr wrap="square" rtlCol="0">
            <a:spAutoFit/>
          </a:bodyPr>
          <a:lstStyle/>
          <a:p>
            <a:pPr marL="342900" indent="-342900">
              <a:buAutoNum type="arabicPeriod"/>
            </a:pPr>
            <a:r>
              <a:rPr lang="en-US" dirty="0" smtClean="0"/>
              <a:t>L5 radiculopathy</a:t>
            </a:r>
          </a:p>
          <a:p>
            <a:pPr marL="342900" indent="-342900">
              <a:buAutoNum type="arabicPeriod"/>
            </a:pPr>
            <a:r>
              <a:rPr lang="en-US" dirty="0" smtClean="0"/>
              <a:t>Peripheral neuropathy</a:t>
            </a:r>
          </a:p>
          <a:p>
            <a:pPr marL="342900" indent="-342900">
              <a:buAutoNum type="arabicPeriod"/>
            </a:pPr>
            <a:r>
              <a:rPr lang="en-US" dirty="0" smtClean="0"/>
              <a:t>Conduction block at the fibular head</a:t>
            </a:r>
          </a:p>
          <a:p>
            <a:pPr marL="342900" indent="-342900">
              <a:buAutoNum type="arabicPeriod"/>
            </a:pPr>
            <a:endParaRPr lang="en-US" dirty="0"/>
          </a:p>
        </p:txBody>
      </p:sp>
      <p:sp>
        <p:nvSpPr>
          <p:cNvPr id="6" name="Left Arrow 5"/>
          <p:cNvSpPr/>
          <p:nvPr/>
        </p:nvSpPr>
        <p:spPr>
          <a:xfrm>
            <a:off x="4497636" y="5899921"/>
            <a:ext cx="978408" cy="24479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42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pic>
        <p:nvPicPr>
          <p:cNvPr id="4" name="Content Placeholder 3"/>
          <p:cNvPicPr>
            <a:picLocks noGrp="1" noChangeAspect="1"/>
          </p:cNvPicPr>
          <p:nvPr>
            <p:ph idx="1"/>
          </p:nvPr>
        </p:nvPicPr>
        <p:blipFill>
          <a:blip r:embed="rId2"/>
          <a:srcRect t="-35217" b="-35217"/>
          <a:stretch>
            <a:fillRect/>
          </a:stretch>
        </p:blipFill>
        <p:spPr>
          <a:xfrm>
            <a:off x="457200" y="1048546"/>
            <a:ext cx="8229600" cy="5449478"/>
          </a:xfrm>
        </p:spPr>
      </p:pic>
      <p:sp>
        <p:nvSpPr>
          <p:cNvPr id="5" name="Left Arrow 4"/>
          <p:cNvSpPr/>
          <p:nvPr/>
        </p:nvSpPr>
        <p:spPr>
          <a:xfrm>
            <a:off x="6301506" y="3422926"/>
            <a:ext cx="978408" cy="24479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3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Motor Conduction Studies</a:t>
            </a:r>
            <a:endParaRPr lang="en-US" sz="4000" dirty="0"/>
          </a:p>
        </p:txBody>
      </p:sp>
      <p:sp>
        <p:nvSpPr>
          <p:cNvPr id="3" name="Content Placeholder 2"/>
          <p:cNvSpPr>
            <a:spLocks noGrp="1"/>
          </p:cNvSpPr>
          <p:nvPr>
            <p:ph idx="1"/>
          </p:nvPr>
        </p:nvSpPr>
        <p:spPr/>
        <p:txBody>
          <a:bodyPr>
            <a:normAutofit/>
          </a:bodyPr>
          <a:lstStyle/>
          <a:p>
            <a:r>
              <a:rPr lang="en-US" sz="2000" i="1" dirty="0" smtClean="0"/>
              <a:t>Belly-tendon montage</a:t>
            </a:r>
            <a:endParaRPr lang="en-US" sz="2000" dirty="0" smtClean="0"/>
          </a:p>
          <a:p>
            <a:r>
              <a:rPr lang="en-US" sz="2000" dirty="0" smtClean="0"/>
              <a:t>Active electrode G1 is placed over center of muscle belly (motor endplate)</a:t>
            </a:r>
          </a:p>
          <a:p>
            <a:r>
              <a:rPr lang="en-US" sz="2000" dirty="0" smtClean="0"/>
              <a:t>Reference electrode G2 is placed over muscle tendon</a:t>
            </a:r>
          </a:p>
          <a:p>
            <a:r>
              <a:rPr lang="en-US" sz="2000" dirty="0" smtClean="0"/>
              <a:t>Stimulator is placed over the nerve  (cathode placed closest to G1)</a:t>
            </a:r>
          </a:p>
          <a:p>
            <a:r>
              <a:rPr lang="en-US" sz="2000" dirty="0" smtClean="0"/>
              <a:t>Gain is set at 2-5 mV per division</a:t>
            </a:r>
            <a:endParaRPr lang="en-US" sz="2000" dirty="0"/>
          </a:p>
          <a:p>
            <a:r>
              <a:rPr lang="en-US" sz="2000" dirty="0" smtClean="0"/>
              <a:t>Duration of electrical impulse is set at 200 </a:t>
            </a:r>
            <a:r>
              <a:rPr lang="en-US" sz="2000" dirty="0" err="1" smtClean="0"/>
              <a:t>ms</a:t>
            </a:r>
            <a:endParaRPr lang="en-US" sz="2000" dirty="0" smtClean="0"/>
          </a:p>
          <a:p>
            <a:r>
              <a:rPr lang="en-US" sz="2000" dirty="0" smtClean="0"/>
              <a:t>Normal nerve requires a current in the range of 20-50 mA for </a:t>
            </a:r>
            <a:r>
              <a:rPr lang="en-US" sz="2000" dirty="0" err="1" smtClean="0"/>
              <a:t>supramaximal</a:t>
            </a:r>
            <a:r>
              <a:rPr lang="en-US" sz="2000" dirty="0" smtClean="0"/>
              <a:t> stimulation</a:t>
            </a:r>
            <a:endParaRPr lang="en-US" sz="2000" dirty="0"/>
          </a:p>
        </p:txBody>
      </p:sp>
    </p:spTree>
    <p:extLst>
      <p:ext uri="{BB962C8B-B14F-4D97-AF65-F5344CB8AC3E}">
        <p14:creationId xmlns:p14="http://schemas.microsoft.com/office/powerpoint/2010/main" val="1115184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pic>
        <p:nvPicPr>
          <p:cNvPr id="4" name="Content Placeholder 3"/>
          <p:cNvPicPr>
            <a:picLocks noGrp="1" noChangeAspect="1"/>
          </p:cNvPicPr>
          <p:nvPr>
            <p:ph idx="1"/>
          </p:nvPr>
        </p:nvPicPr>
        <p:blipFill>
          <a:blip r:embed="rId2"/>
          <a:srcRect t="-77623" b="-77623"/>
          <a:stretch>
            <a:fillRect/>
          </a:stretch>
        </p:blipFill>
        <p:spPr>
          <a:xfrm>
            <a:off x="457200" y="457200"/>
            <a:ext cx="8229600" cy="6400800"/>
          </a:xfrm>
        </p:spPr>
      </p:pic>
      <p:sp>
        <p:nvSpPr>
          <p:cNvPr id="5" name="Left Arrow 4"/>
          <p:cNvSpPr/>
          <p:nvPr/>
        </p:nvSpPr>
        <p:spPr>
          <a:xfrm>
            <a:off x="3131182" y="4429341"/>
            <a:ext cx="978408" cy="24703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7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pic>
        <p:nvPicPr>
          <p:cNvPr id="4" name="Content Placeholder 3"/>
          <p:cNvPicPr>
            <a:picLocks noGrp="1" noChangeAspect="1"/>
          </p:cNvPicPr>
          <p:nvPr>
            <p:ph idx="1"/>
          </p:nvPr>
        </p:nvPicPr>
        <p:blipFill>
          <a:blip r:embed="rId2"/>
          <a:srcRect t="-74634" b="-74634"/>
          <a:stretch>
            <a:fillRect/>
          </a:stretch>
        </p:blipFill>
        <p:spPr>
          <a:xfrm>
            <a:off x="457200" y="1004240"/>
            <a:ext cx="8229600" cy="5853760"/>
          </a:xfrm>
        </p:spPr>
      </p:pic>
      <p:sp>
        <p:nvSpPr>
          <p:cNvPr id="5" name="Left Arrow 4"/>
          <p:cNvSpPr/>
          <p:nvPr/>
        </p:nvSpPr>
        <p:spPr>
          <a:xfrm flipV="1">
            <a:off x="3746945" y="4582274"/>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2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4431"/>
          </a:xfrm>
        </p:spPr>
        <p:txBody>
          <a:bodyPr>
            <a:normAutofit fontScale="90000"/>
          </a:bodyPr>
          <a:lstStyle/>
          <a:p>
            <a:r>
              <a:rPr lang="en-US" dirty="0" smtClean="0"/>
              <a:t>Case 6</a:t>
            </a:r>
            <a:endParaRPr lang="en-US" dirty="0"/>
          </a:p>
        </p:txBody>
      </p:sp>
      <p:pic>
        <p:nvPicPr>
          <p:cNvPr id="4" name="Content Placeholder 3"/>
          <p:cNvPicPr>
            <a:picLocks noGrp="1" noChangeAspect="1"/>
          </p:cNvPicPr>
          <p:nvPr>
            <p:ph idx="1"/>
          </p:nvPr>
        </p:nvPicPr>
        <p:blipFill>
          <a:blip r:embed="rId2"/>
          <a:srcRect l="-26386" r="-26386"/>
          <a:stretch>
            <a:fillRect/>
          </a:stretch>
        </p:blipFill>
        <p:spPr>
          <a:xfrm>
            <a:off x="457200" y="772603"/>
            <a:ext cx="8229600" cy="4525963"/>
          </a:xfrm>
        </p:spPr>
      </p:pic>
      <p:sp>
        <p:nvSpPr>
          <p:cNvPr id="5" name="TextBox 4"/>
          <p:cNvSpPr txBox="1"/>
          <p:nvPr/>
        </p:nvSpPr>
        <p:spPr>
          <a:xfrm>
            <a:off x="1843440" y="5538010"/>
            <a:ext cx="5404043" cy="923330"/>
          </a:xfrm>
          <a:prstGeom prst="rect">
            <a:avLst/>
          </a:prstGeom>
          <a:noFill/>
        </p:spPr>
        <p:txBody>
          <a:bodyPr wrap="none" rtlCol="0">
            <a:spAutoFit/>
          </a:bodyPr>
          <a:lstStyle/>
          <a:p>
            <a:pPr marL="342900" indent="-342900">
              <a:buAutoNum type="arabicPeriod"/>
            </a:pPr>
            <a:r>
              <a:rPr lang="en-US" dirty="0" smtClean="0"/>
              <a:t>It suggests acquired demyelinating polyneuropathy</a:t>
            </a:r>
          </a:p>
          <a:p>
            <a:pPr marL="342900" indent="-342900">
              <a:buAutoNum type="arabicPeriod"/>
            </a:pPr>
            <a:r>
              <a:rPr lang="en-US" dirty="0" smtClean="0"/>
              <a:t>It suggests axonal polyneuropathy</a:t>
            </a:r>
          </a:p>
          <a:p>
            <a:pPr marL="342900" indent="-342900">
              <a:buAutoNum type="arabicPeriod"/>
            </a:pPr>
            <a:r>
              <a:rPr lang="en-US" dirty="0" smtClean="0"/>
              <a:t>It is a normal </a:t>
            </a:r>
            <a:r>
              <a:rPr lang="en-US" dirty="0" err="1" smtClean="0"/>
              <a:t>peroneal</a:t>
            </a:r>
            <a:r>
              <a:rPr lang="en-US" dirty="0" smtClean="0"/>
              <a:t> motor study for age</a:t>
            </a:r>
          </a:p>
        </p:txBody>
      </p:sp>
      <p:sp>
        <p:nvSpPr>
          <p:cNvPr id="6" name="Left Arrow 5"/>
          <p:cNvSpPr/>
          <p:nvPr/>
        </p:nvSpPr>
        <p:spPr>
          <a:xfrm flipV="1">
            <a:off x="6019369" y="5885774"/>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99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34"/>
            <a:ext cx="8229600" cy="829589"/>
          </a:xfrm>
        </p:spPr>
        <p:txBody>
          <a:bodyPr>
            <a:normAutofit fontScale="90000"/>
          </a:bodyPr>
          <a:lstStyle/>
          <a:p>
            <a:r>
              <a:rPr lang="en-US" dirty="0" smtClean="0"/>
              <a:t>Case 7</a:t>
            </a:r>
            <a:endParaRPr lang="en-US" dirty="0"/>
          </a:p>
        </p:txBody>
      </p:sp>
      <p:pic>
        <p:nvPicPr>
          <p:cNvPr id="4" name="Content Placeholder 3"/>
          <p:cNvPicPr>
            <a:picLocks noGrp="1" noChangeAspect="1"/>
          </p:cNvPicPr>
          <p:nvPr>
            <p:ph idx="1"/>
          </p:nvPr>
        </p:nvPicPr>
        <p:blipFill>
          <a:blip r:embed="rId2"/>
          <a:srcRect l="-39725" r="-39725"/>
          <a:stretch>
            <a:fillRect/>
          </a:stretch>
        </p:blipFill>
        <p:spPr>
          <a:xfrm>
            <a:off x="457200" y="902423"/>
            <a:ext cx="8229600" cy="4525963"/>
          </a:xfrm>
        </p:spPr>
      </p:pic>
      <p:sp>
        <p:nvSpPr>
          <p:cNvPr id="5" name="TextBox 4"/>
          <p:cNvSpPr txBox="1"/>
          <p:nvPr/>
        </p:nvSpPr>
        <p:spPr>
          <a:xfrm>
            <a:off x="2489641" y="5782194"/>
            <a:ext cx="4310922" cy="923330"/>
          </a:xfrm>
          <a:prstGeom prst="rect">
            <a:avLst/>
          </a:prstGeom>
          <a:noFill/>
        </p:spPr>
        <p:txBody>
          <a:bodyPr wrap="square" rtlCol="0">
            <a:spAutoFit/>
          </a:bodyPr>
          <a:lstStyle/>
          <a:p>
            <a:pPr marL="342900" indent="-342900">
              <a:buAutoNum type="arabicPeriod"/>
            </a:pPr>
            <a:r>
              <a:rPr lang="en-US" dirty="0" smtClean="0"/>
              <a:t>Ulnar neuropathy at the wrist</a:t>
            </a:r>
          </a:p>
          <a:p>
            <a:pPr marL="342900" indent="-342900">
              <a:buAutoNum type="arabicPeriod"/>
            </a:pPr>
            <a:r>
              <a:rPr lang="en-US" dirty="0" smtClean="0"/>
              <a:t>Ulnar neuropathy at the elbow</a:t>
            </a:r>
          </a:p>
          <a:p>
            <a:pPr marL="342900" indent="-342900">
              <a:buAutoNum type="arabicPeriod"/>
            </a:pPr>
            <a:r>
              <a:rPr lang="en-US" dirty="0" smtClean="0"/>
              <a:t>Medial cord or lower trunk </a:t>
            </a:r>
            <a:r>
              <a:rPr lang="en-US" dirty="0" err="1" smtClean="0"/>
              <a:t>plexopathy</a:t>
            </a:r>
            <a:endParaRPr lang="en-US" dirty="0"/>
          </a:p>
        </p:txBody>
      </p:sp>
      <p:sp>
        <p:nvSpPr>
          <p:cNvPr id="6" name="Left Arrow 5"/>
          <p:cNvSpPr/>
          <p:nvPr/>
        </p:nvSpPr>
        <p:spPr>
          <a:xfrm flipV="1">
            <a:off x="6169750" y="6128756"/>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73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945"/>
            <a:ext cx="8229600" cy="640510"/>
          </a:xfrm>
        </p:spPr>
        <p:txBody>
          <a:bodyPr>
            <a:normAutofit fontScale="90000"/>
          </a:bodyPr>
          <a:lstStyle/>
          <a:p>
            <a:r>
              <a:rPr lang="en-US" dirty="0" smtClean="0"/>
              <a:t>Case 8</a:t>
            </a:r>
            <a:endParaRPr lang="en-US" dirty="0"/>
          </a:p>
        </p:txBody>
      </p:sp>
      <p:pic>
        <p:nvPicPr>
          <p:cNvPr id="4" name="Content Placeholder 3"/>
          <p:cNvPicPr>
            <a:picLocks noGrp="1" noChangeAspect="1"/>
          </p:cNvPicPr>
          <p:nvPr>
            <p:ph idx="1"/>
          </p:nvPr>
        </p:nvPicPr>
        <p:blipFill>
          <a:blip r:embed="rId2"/>
          <a:srcRect t="-702" b="-702"/>
          <a:stretch>
            <a:fillRect/>
          </a:stretch>
        </p:blipFill>
        <p:spPr>
          <a:xfrm>
            <a:off x="457200" y="1040583"/>
            <a:ext cx="8229600" cy="4297303"/>
          </a:xfrm>
        </p:spPr>
      </p:pic>
      <p:sp>
        <p:nvSpPr>
          <p:cNvPr id="5" name="TextBox 4"/>
          <p:cNvSpPr txBox="1"/>
          <p:nvPr/>
        </p:nvSpPr>
        <p:spPr>
          <a:xfrm>
            <a:off x="538199" y="5566546"/>
            <a:ext cx="4801314" cy="1200329"/>
          </a:xfrm>
          <a:prstGeom prst="rect">
            <a:avLst/>
          </a:prstGeom>
          <a:noFill/>
        </p:spPr>
        <p:txBody>
          <a:bodyPr wrap="none" rtlCol="0">
            <a:spAutoFit/>
          </a:bodyPr>
          <a:lstStyle/>
          <a:p>
            <a:pPr marL="342900" indent="-342900">
              <a:buAutoNum type="arabicPeriod"/>
            </a:pPr>
            <a:r>
              <a:rPr lang="en-US" dirty="0" smtClean="0"/>
              <a:t>A conduction block in the forearm</a:t>
            </a:r>
          </a:p>
          <a:p>
            <a:pPr marL="342900" indent="-342900">
              <a:buAutoNum type="arabicPeriod"/>
            </a:pPr>
            <a:r>
              <a:rPr lang="en-US" dirty="0" smtClean="0"/>
              <a:t>Abnormal temporal dispersion in the forearm</a:t>
            </a:r>
          </a:p>
          <a:p>
            <a:pPr marL="342900" indent="-342900">
              <a:buAutoNum type="arabicPeriod"/>
            </a:pPr>
            <a:r>
              <a:rPr lang="en-US" dirty="0" smtClean="0"/>
              <a:t>Normal median sensory study</a:t>
            </a:r>
          </a:p>
          <a:p>
            <a:pPr marL="342900" indent="-342900">
              <a:buAutoNum type="arabicPeriod"/>
            </a:pPr>
            <a:r>
              <a:rPr lang="en-US" dirty="0" smtClean="0"/>
              <a:t>Carpal tunnel syndrome</a:t>
            </a:r>
            <a:endParaRPr lang="en-US" dirty="0"/>
          </a:p>
        </p:txBody>
      </p:sp>
      <p:sp>
        <p:nvSpPr>
          <p:cNvPr id="6" name="Left Arrow 5"/>
          <p:cNvSpPr/>
          <p:nvPr/>
        </p:nvSpPr>
        <p:spPr>
          <a:xfrm flipV="1">
            <a:off x="4131252" y="6163507"/>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52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9</a:t>
            </a:r>
            <a:endParaRPr lang="en-US" dirty="0"/>
          </a:p>
        </p:txBody>
      </p:sp>
      <p:pic>
        <p:nvPicPr>
          <p:cNvPr id="4" name="Content Placeholder 3"/>
          <p:cNvPicPr>
            <a:picLocks noGrp="1" noChangeAspect="1"/>
          </p:cNvPicPr>
          <p:nvPr>
            <p:ph idx="1"/>
          </p:nvPr>
        </p:nvPicPr>
        <p:blipFill>
          <a:blip r:embed="rId2"/>
          <a:srcRect t="-81176" b="-81176"/>
          <a:stretch>
            <a:fillRect/>
          </a:stretch>
        </p:blipFill>
        <p:spPr>
          <a:xfrm>
            <a:off x="457200" y="900862"/>
            <a:ext cx="8229600" cy="5225301"/>
          </a:xfrm>
        </p:spPr>
      </p:pic>
      <p:sp>
        <p:nvSpPr>
          <p:cNvPr id="5" name="Left Arrow 4"/>
          <p:cNvSpPr/>
          <p:nvPr/>
        </p:nvSpPr>
        <p:spPr>
          <a:xfrm flipV="1">
            <a:off x="7335528" y="3505225"/>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73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96"/>
            <a:ext cx="8229600" cy="519607"/>
          </a:xfrm>
        </p:spPr>
        <p:txBody>
          <a:bodyPr>
            <a:normAutofit fontScale="90000"/>
          </a:bodyPr>
          <a:lstStyle/>
          <a:p>
            <a:r>
              <a:rPr lang="en-US" dirty="0" smtClean="0"/>
              <a:t>Case 10</a:t>
            </a:r>
            <a:endParaRPr lang="en-US" dirty="0"/>
          </a:p>
        </p:txBody>
      </p:sp>
      <p:pic>
        <p:nvPicPr>
          <p:cNvPr id="4" name="Content Placeholder 3"/>
          <p:cNvPicPr>
            <a:picLocks noGrp="1" noChangeAspect="1"/>
          </p:cNvPicPr>
          <p:nvPr>
            <p:ph idx="1"/>
          </p:nvPr>
        </p:nvPicPr>
        <p:blipFill>
          <a:blip r:embed="rId2"/>
          <a:srcRect l="-16081" r="-16081"/>
          <a:stretch>
            <a:fillRect/>
          </a:stretch>
        </p:blipFill>
        <p:spPr>
          <a:xfrm>
            <a:off x="457200" y="997836"/>
            <a:ext cx="8229600" cy="4525963"/>
          </a:xfrm>
        </p:spPr>
      </p:pic>
      <p:sp>
        <p:nvSpPr>
          <p:cNvPr id="6" name="TextBox 5"/>
          <p:cNvSpPr txBox="1"/>
          <p:nvPr/>
        </p:nvSpPr>
        <p:spPr>
          <a:xfrm>
            <a:off x="1481601" y="5795722"/>
            <a:ext cx="3595856" cy="923330"/>
          </a:xfrm>
          <a:prstGeom prst="rect">
            <a:avLst/>
          </a:prstGeom>
          <a:noFill/>
        </p:spPr>
        <p:txBody>
          <a:bodyPr wrap="none" rtlCol="0">
            <a:spAutoFit/>
          </a:bodyPr>
          <a:lstStyle/>
          <a:p>
            <a:pPr marL="342900" indent="-342900">
              <a:buAutoNum type="arabicPeriod"/>
            </a:pPr>
            <a:r>
              <a:rPr lang="en-US" dirty="0" smtClean="0"/>
              <a:t>Carpal tunnel syndrome</a:t>
            </a:r>
          </a:p>
          <a:p>
            <a:pPr marL="342900" indent="-342900">
              <a:buAutoNum type="arabicPeriod"/>
            </a:pPr>
            <a:r>
              <a:rPr lang="en-US" dirty="0" smtClean="0"/>
              <a:t>Multifocal motor neuropathy</a:t>
            </a:r>
          </a:p>
          <a:p>
            <a:pPr marL="342900" indent="-342900">
              <a:buAutoNum type="arabicPeriod"/>
            </a:pPr>
            <a:r>
              <a:rPr lang="en-US" dirty="0" smtClean="0"/>
              <a:t>Lower trunk brachial </a:t>
            </a:r>
            <a:r>
              <a:rPr lang="en-US" dirty="0" err="1" smtClean="0"/>
              <a:t>plexopathy</a:t>
            </a:r>
            <a:endParaRPr lang="en-US" dirty="0"/>
          </a:p>
        </p:txBody>
      </p:sp>
      <p:sp>
        <p:nvSpPr>
          <p:cNvPr id="7" name="Left Arrow 6"/>
          <p:cNvSpPr/>
          <p:nvPr/>
        </p:nvSpPr>
        <p:spPr>
          <a:xfrm flipV="1">
            <a:off x="4961600" y="6187359"/>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02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11</a:t>
            </a:r>
            <a:endParaRPr lang="en-US" dirty="0"/>
          </a:p>
        </p:txBody>
      </p:sp>
      <p:pic>
        <p:nvPicPr>
          <p:cNvPr id="4" name="Content Placeholder 3"/>
          <p:cNvPicPr>
            <a:picLocks noGrp="1" noChangeAspect="1"/>
          </p:cNvPicPr>
          <p:nvPr>
            <p:ph idx="1"/>
          </p:nvPr>
        </p:nvPicPr>
        <p:blipFill>
          <a:blip r:embed="rId2"/>
          <a:srcRect t="-69840" b="-69840"/>
          <a:stretch>
            <a:fillRect/>
          </a:stretch>
        </p:blipFill>
        <p:spPr>
          <a:xfrm>
            <a:off x="457200" y="1600200"/>
            <a:ext cx="8229600" cy="5384065"/>
          </a:xfrm>
        </p:spPr>
      </p:pic>
      <p:sp>
        <p:nvSpPr>
          <p:cNvPr id="5" name="Left Arrow 4"/>
          <p:cNvSpPr/>
          <p:nvPr/>
        </p:nvSpPr>
        <p:spPr>
          <a:xfrm flipV="1">
            <a:off x="6116099" y="4426859"/>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4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12</a:t>
            </a:r>
            <a:endParaRPr lang="en-US" dirty="0"/>
          </a:p>
        </p:txBody>
      </p:sp>
      <p:pic>
        <p:nvPicPr>
          <p:cNvPr id="4" name="Content Placeholder 3"/>
          <p:cNvPicPr>
            <a:picLocks noGrp="1" noChangeAspect="1"/>
          </p:cNvPicPr>
          <p:nvPr>
            <p:ph idx="1"/>
          </p:nvPr>
        </p:nvPicPr>
        <p:blipFill>
          <a:blip r:embed="rId2"/>
          <a:srcRect t="-78324" b="-78324"/>
          <a:stretch>
            <a:fillRect/>
          </a:stretch>
        </p:blipFill>
        <p:spPr>
          <a:xfrm>
            <a:off x="457200" y="1600200"/>
            <a:ext cx="8229600" cy="5493657"/>
          </a:xfrm>
        </p:spPr>
      </p:pic>
      <p:sp>
        <p:nvSpPr>
          <p:cNvPr id="5" name="Left Arrow 4"/>
          <p:cNvSpPr/>
          <p:nvPr/>
        </p:nvSpPr>
        <p:spPr>
          <a:xfrm flipV="1">
            <a:off x="2342385" y="4318004"/>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1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13</a:t>
            </a:r>
            <a:endParaRPr lang="en-US" dirty="0"/>
          </a:p>
        </p:txBody>
      </p:sp>
      <p:pic>
        <p:nvPicPr>
          <p:cNvPr id="4" name="Content Placeholder 3"/>
          <p:cNvPicPr>
            <a:picLocks noGrp="1" noChangeAspect="1"/>
          </p:cNvPicPr>
          <p:nvPr>
            <p:ph idx="1"/>
          </p:nvPr>
        </p:nvPicPr>
        <p:blipFill>
          <a:blip r:embed="rId2"/>
          <a:srcRect t="-82414" b="-82414"/>
          <a:stretch>
            <a:fillRect/>
          </a:stretch>
        </p:blipFill>
        <p:spPr>
          <a:xfrm>
            <a:off x="457200" y="1600200"/>
            <a:ext cx="8229600" cy="5047483"/>
          </a:xfrm>
        </p:spPr>
      </p:pic>
      <p:sp>
        <p:nvSpPr>
          <p:cNvPr id="5" name="Left Arrow 4"/>
          <p:cNvSpPr/>
          <p:nvPr/>
        </p:nvSpPr>
        <p:spPr>
          <a:xfrm flipV="1">
            <a:off x="3183592" y="4446194"/>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Motor Conduction Studies</a:t>
            </a:r>
            <a:endParaRPr lang="en-US" sz="4000" dirty="0"/>
          </a:p>
        </p:txBody>
      </p:sp>
      <p:pic>
        <p:nvPicPr>
          <p:cNvPr id="4" name="Content Placeholder 3"/>
          <p:cNvPicPr>
            <a:picLocks noGrp="1" noChangeAspect="1"/>
          </p:cNvPicPr>
          <p:nvPr>
            <p:ph idx="1"/>
          </p:nvPr>
        </p:nvPicPr>
        <p:blipFill>
          <a:blip r:embed="rId2"/>
          <a:srcRect l="-18248" r="-18248"/>
          <a:stretch>
            <a:fillRect/>
          </a:stretch>
        </p:blipFill>
        <p:spPr/>
      </p:pic>
    </p:spTree>
    <p:extLst>
      <p:ext uri="{BB962C8B-B14F-4D97-AF65-F5344CB8AC3E}">
        <p14:creationId xmlns:p14="http://schemas.microsoft.com/office/powerpoint/2010/main" val="2072911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669"/>
            <a:ext cx="8229600" cy="417061"/>
          </a:xfrm>
        </p:spPr>
        <p:txBody>
          <a:bodyPr>
            <a:normAutofit fontScale="90000"/>
          </a:bodyPr>
          <a:lstStyle/>
          <a:p>
            <a:r>
              <a:rPr lang="en-US" dirty="0" smtClean="0"/>
              <a:t>Case 14</a:t>
            </a:r>
            <a:endParaRPr lang="en-US" dirty="0"/>
          </a:p>
        </p:txBody>
      </p:sp>
      <p:pic>
        <p:nvPicPr>
          <p:cNvPr id="4" name="Content Placeholder 3"/>
          <p:cNvPicPr>
            <a:picLocks noGrp="1" noChangeAspect="1"/>
          </p:cNvPicPr>
          <p:nvPr>
            <p:ph idx="1"/>
          </p:nvPr>
        </p:nvPicPr>
        <p:blipFill>
          <a:blip r:embed="rId2"/>
          <a:srcRect l="-25516" r="-25516"/>
          <a:stretch>
            <a:fillRect/>
          </a:stretch>
        </p:blipFill>
        <p:spPr>
          <a:xfrm>
            <a:off x="0" y="1138190"/>
            <a:ext cx="9144000" cy="4470277"/>
          </a:xfrm>
        </p:spPr>
      </p:pic>
      <p:sp>
        <p:nvSpPr>
          <p:cNvPr id="5" name="TextBox 4"/>
          <p:cNvSpPr txBox="1"/>
          <p:nvPr/>
        </p:nvSpPr>
        <p:spPr>
          <a:xfrm>
            <a:off x="1616437" y="5773422"/>
            <a:ext cx="5057795" cy="923330"/>
          </a:xfrm>
          <a:prstGeom prst="rect">
            <a:avLst/>
          </a:prstGeom>
          <a:noFill/>
        </p:spPr>
        <p:txBody>
          <a:bodyPr wrap="none" rtlCol="0">
            <a:spAutoFit/>
          </a:bodyPr>
          <a:lstStyle/>
          <a:p>
            <a:pPr marL="342900" indent="-342900">
              <a:buAutoNum type="arabicPeriod"/>
            </a:pPr>
            <a:r>
              <a:rPr lang="en-US" dirty="0" smtClean="0"/>
              <a:t>Electrical artifacts</a:t>
            </a:r>
          </a:p>
          <a:p>
            <a:pPr marL="342900" indent="-342900">
              <a:buAutoNum type="arabicPeriod"/>
            </a:pPr>
            <a:r>
              <a:rPr lang="en-US" dirty="0" smtClean="0"/>
              <a:t>A-waves</a:t>
            </a:r>
          </a:p>
          <a:p>
            <a:pPr marL="342900" indent="-342900">
              <a:buAutoNum type="arabicPeriod"/>
            </a:pPr>
            <a:r>
              <a:rPr lang="en-US" dirty="0" smtClean="0"/>
              <a:t>Excess patient movement with each stimulation</a:t>
            </a:r>
            <a:endParaRPr lang="en-US" dirty="0"/>
          </a:p>
        </p:txBody>
      </p:sp>
      <p:sp>
        <p:nvSpPr>
          <p:cNvPr id="6" name="Left Arrow 5"/>
          <p:cNvSpPr/>
          <p:nvPr/>
        </p:nvSpPr>
        <p:spPr>
          <a:xfrm flipV="1">
            <a:off x="3480488" y="6112239"/>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44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15</a:t>
            </a:r>
            <a:endParaRPr lang="en-US" dirty="0"/>
          </a:p>
        </p:txBody>
      </p:sp>
      <p:pic>
        <p:nvPicPr>
          <p:cNvPr id="4" name="Content Placeholder 3"/>
          <p:cNvPicPr>
            <a:picLocks noGrp="1" noChangeAspect="1"/>
          </p:cNvPicPr>
          <p:nvPr>
            <p:ph idx="1"/>
          </p:nvPr>
        </p:nvPicPr>
        <p:blipFill>
          <a:blip r:embed="rId2"/>
          <a:srcRect t="-77491" b="-77491"/>
          <a:stretch>
            <a:fillRect/>
          </a:stretch>
        </p:blipFill>
        <p:spPr>
          <a:xfrm>
            <a:off x="457200" y="1600200"/>
            <a:ext cx="8229600" cy="5058052"/>
          </a:xfrm>
        </p:spPr>
      </p:pic>
      <p:sp>
        <p:nvSpPr>
          <p:cNvPr id="5" name="Left Arrow 4"/>
          <p:cNvSpPr/>
          <p:nvPr/>
        </p:nvSpPr>
        <p:spPr>
          <a:xfrm flipV="1">
            <a:off x="4458896" y="4432311"/>
            <a:ext cx="978408" cy="2563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77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References</a:t>
            </a:r>
            <a:endParaRPr lang="en-US" sz="4000" dirty="0"/>
          </a:p>
        </p:txBody>
      </p:sp>
      <p:sp>
        <p:nvSpPr>
          <p:cNvPr id="3" name="Content Placeholder 2"/>
          <p:cNvSpPr>
            <a:spLocks noGrp="1"/>
          </p:cNvSpPr>
          <p:nvPr>
            <p:ph idx="1"/>
          </p:nvPr>
        </p:nvSpPr>
        <p:spPr/>
        <p:txBody>
          <a:bodyPr>
            <a:normAutofit/>
          </a:bodyPr>
          <a:lstStyle/>
          <a:p>
            <a:r>
              <a:rPr lang="en-US" sz="2000" dirty="0" smtClean="0"/>
              <a:t>Preston and Shapiro. 2013. Electromyography and Neuromuscular Disorders. </a:t>
            </a:r>
            <a:r>
              <a:rPr lang="en-US" sz="2000" i="1" dirty="0" smtClean="0"/>
              <a:t>Third Edition.</a:t>
            </a:r>
          </a:p>
          <a:p>
            <a:r>
              <a:rPr lang="en-US" sz="2000" dirty="0" smtClean="0"/>
              <a:t>Clinical Neurophysiology Board Review Q&amp;A. </a:t>
            </a:r>
            <a:endParaRPr lang="en-US" sz="2000" dirty="0"/>
          </a:p>
        </p:txBody>
      </p:sp>
    </p:spTree>
    <p:extLst>
      <p:ext uri="{BB962C8B-B14F-4D97-AF65-F5344CB8AC3E}">
        <p14:creationId xmlns:p14="http://schemas.microsoft.com/office/powerpoint/2010/main" val="2218645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Motor Conduction Studies</a:t>
            </a:r>
            <a:endParaRPr lang="en-US" sz="4000" dirty="0"/>
          </a:p>
        </p:txBody>
      </p:sp>
      <p:sp>
        <p:nvSpPr>
          <p:cNvPr id="3" name="Content Placeholder 2"/>
          <p:cNvSpPr>
            <a:spLocks noGrp="1"/>
          </p:cNvSpPr>
          <p:nvPr>
            <p:ph idx="1"/>
          </p:nvPr>
        </p:nvSpPr>
        <p:spPr/>
        <p:txBody>
          <a:bodyPr>
            <a:normAutofit/>
          </a:bodyPr>
          <a:lstStyle/>
          <a:p>
            <a:r>
              <a:rPr lang="en-US" sz="2000" dirty="0" smtClean="0"/>
              <a:t>Compound Muscle Action Potential (CMAP)</a:t>
            </a:r>
          </a:p>
          <a:p>
            <a:pPr lvl="1"/>
            <a:r>
              <a:rPr lang="en-US" sz="1600" dirty="0" smtClean="0"/>
              <a:t>Summation of all individual muscle fiber action potentials</a:t>
            </a:r>
          </a:p>
          <a:p>
            <a:pPr lvl="1"/>
            <a:r>
              <a:rPr lang="en-US" sz="1600" dirty="0" smtClean="0"/>
              <a:t>Biphasic potential with  initial negative (upward) deflection </a:t>
            </a:r>
          </a:p>
          <a:p>
            <a:pPr marL="400050"/>
            <a:r>
              <a:rPr lang="en-US" sz="2000" dirty="0" err="1" smtClean="0"/>
              <a:t>Supramaximal</a:t>
            </a:r>
            <a:r>
              <a:rPr lang="en-US" sz="2000" dirty="0" smtClean="0"/>
              <a:t> stimulation – current increased to the point where CMAP no longer increases in size (all nerve fibers have been excited)</a:t>
            </a:r>
          </a:p>
          <a:p>
            <a:pPr marL="400050"/>
            <a:r>
              <a:rPr lang="en-US" sz="2000" dirty="0" smtClean="0"/>
              <a:t>Latency, Amplitude, Duration, and area of CMAP are measured</a:t>
            </a:r>
          </a:p>
        </p:txBody>
      </p:sp>
    </p:spTree>
    <p:extLst>
      <p:ext uri="{BB962C8B-B14F-4D97-AF65-F5344CB8AC3E}">
        <p14:creationId xmlns:p14="http://schemas.microsoft.com/office/powerpoint/2010/main" val="508634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0244"/>
          </a:xfrm>
        </p:spPr>
        <p:txBody>
          <a:bodyPr>
            <a:normAutofit fontScale="92500"/>
          </a:bodyPr>
          <a:lstStyle/>
          <a:p>
            <a:r>
              <a:rPr lang="en-US" sz="2000" dirty="0" smtClean="0"/>
              <a:t>Latency – time from stimulus to the initial CMAP deflection from baseline</a:t>
            </a:r>
          </a:p>
          <a:p>
            <a:pPr lvl="1"/>
            <a:r>
              <a:rPr lang="en-US" sz="1600" dirty="0" smtClean="0"/>
              <a:t>Measurements in </a:t>
            </a:r>
            <a:r>
              <a:rPr lang="en-US" sz="1600" dirty="0" err="1" smtClean="0"/>
              <a:t>ms</a:t>
            </a:r>
            <a:r>
              <a:rPr lang="en-US" sz="1600" dirty="0" smtClean="0"/>
              <a:t>; reflect the fastest conducting motor fibers</a:t>
            </a:r>
          </a:p>
          <a:p>
            <a:pPr marL="400050"/>
            <a:r>
              <a:rPr lang="en-US" sz="2400" dirty="0" smtClean="0"/>
              <a:t> </a:t>
            </a:r>
            <a:r>
              <a:rPr lang="en-US" sz="2000" dirty="0" smtClean="0"/>
              <a:t>Amplitude – from baseline to negative peak</a:t>
            </a:r>
          </a:p>
          <a:p>
            <a:pPr marL="800100" lvl="1"/>
            <a:r>
              <a:rPr lang="en-US" sz="1600" dirty="0" smtClean="0"/>
              <a:t>Reflects number of muscle fibers that </a:t>
            </a:r>
            <a:r>
              <a:rPr lang="en-US" sz="1600" dirty="0" err="1" smtClean="0"/>
              <a:t>depolorize</a:t>
            </a:r>
            <a:endParaRPr lang="en-US" sz="1600" dirty="0" smtClean="0"/>
          </a:p>
          <a:p>
            <a:pPr marL="800100" lvl="1"/>
            <a:r>
              <a:rPr lang="en-US" sz="1600" dirty="0" smtClean="0"/>
              <a:t>Low CMAP result from axon loss, conduction block, NMJ d/o, myopathies</a:t>
            </a:r>
          </a:p>
          <a:p>
            <a:pPr marL="400050"/>
            <a:r>
              <a:rPr lang="en-US" sz="2000" dirty="0" smtClean="0"/>
              <a:t>Area – baseline to the negative peak – measured by EMG machines</a:t>
            </a:r>
          </a:p>
          <a:p>
            <a:pPr marL="800100" lvl="1"/>
            <a:r>
              <a:rPr lang="en-US" sz="1600" dirty="0" smtClean="0"/>
              <a:t>Differences in CMAP areas between distal and proximal stimulation sites helps evaluate for conduction block</a:t>
            </a:r>
          </a:p>
          <a:p>
            <a:pPr marL="400050"/>
            <a:r>
              <a:rPr lang="en-US" sz="2000" dirty="0" smtClean="0"/>
              <a:t>Duration – from initial deflection from baseline to the first baseline crossing</a:t>
            </a:r>
          </a:p>
          <a:p>
            <a:pPr marL="800100" lvl="1"/>
            <a:r>
              <a:rPr lang="en-US" sz="1600" dirty="0" smtClean="0"/>
              <a:t>Measure of synchrony (some motor fibers conduct slower than the others causing increased duration, i.e. in demyelinating diseases)</a:t>
            </a:r>
            <a:endParaRPr lang="en-US" sz="1600" dirty="0"/>
          </a:p>
        </p:txBody>
      </p:sp>
      <p:sp>
        <p:nvSpPr>
          <p:cNvPr id="4" name="Title 1"/>
          <p:cNvSpPr>
            <a:spLocks noGrp="1"/>
          </p:cNvSpPr>
          <p:nvPr>
            <p:ph type="title"/>
          </p:nvPr>
        </p:nvSpPr>
        <p:spPr/>
        <p:txBody>
          <a:bodyPr>
            <a:normAutofit/>
          </a:bodyPr>
          <a:lstStyle/>
          <a:p>
            <a:r>
              <a:rPr lang="en-US" sz="4000" dirty="0" smtClean="0"/>
              <a:t>Compound Muscle Action Potential</a:t>
            </a:r>
            <a:endParaRPr lang="en-US" sz="4000" dirty="0"/>
          </a:p>
        </p:txBody>
      </p:sp>
    </p:spTree>
    <p:extLst>
      <p:ext uri="{BB962C8B-B14F-4D97-AF65-F5344CB8AC3E}">
        <p14:creationId xmlns:p14="http://schemas.microsoft.com/office/powerpoint/2010/main" val="455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Compound Muscle Action Potential</a:t>
            </a:r>
            <a:endParaRPr lang="en-US" sz="4000" dirty="0"/>
          </a:p>
        </p:txBody>
      </p:sp>
      <p:pic>
        <p:nvPicPr>
          <p:cNvPr id="4" name="Content Placeholder 3"/>
          <p:cNvPicPr>
            <a:picLocks noGrp="1" noChangeAspect="1"/>
          </p:cNvPicPr>
          <p:nvPr>
            <p:ph idx="1"/>
          </p:nvPr>
        </p:nvPicPr>
        <p:blipFill>
          <a:blip r:embed="rId2"/>
          <a:srcRect l="-30643" r="-30643"/>
          <a:stretch>
            <a:fillRect/>
          </a:stretch>
        </p:blipFill>
        <p:spPr/>
      </p:pic>
    </p:spTree>
    <p:extLst>
      <p:ext uri="{BB962C8B-B14F-4D97-AF65-F5344CB8AC3E}">
        <p14:creationId xmlns:p14="http://schemas.microsoft.com/office/powerpoint/2010/main" val="2991476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Conduction velocity </a:t>
            </a:r>
            <a:endParaRPr lang="en-US" sz="4000" dirty="0"/>
          </a:p>
        </p:txBody>
      </p:sp>
      <p:sp>
        <p:nvSpPr>
          <p:cNvPr id="3" name="Content Placeholder 2"/>
          <p:cNvSpPr>
            <a:spLocks noGrp="1"/>
          </p:cNvSpPr>
          <p:nvPr>
            <p:ph idx="1"/>
          </p:nvPr>
        </p:nvSpPr>
        <p:spPr>
          <a:xfrm>
            <a:off x="457200" y="1600200"/>
            <a:ext cx="8686800" cy="4525963"/>
          </a:xfrm>
        </p:spPr>
        <p:txBody>
          <a:bodyPr>
            <a:normAutofit/>
          </a:bodyPr>
          <a:lstStyle/>
          <a:p>
            <a:r>
              <a:rPr lang="en-US" sz="2000" dirty="0" smtClean="0"/>
              <a:t>Motor conduction velocity – measure of the speed of the fastest conducting motor axons in the stimulated nerve</a:t>
            </a:r>
          </a:p>
          <a:p>
            <a:pPr lvl="1"/>
            <a:r>
              <a:rPr lang="en-US" sz="1600" dirty="0" smtClean="0"/>
              <a:t>Velocity = Distance/Time in m/s</a:t>
            </a:r>
          </a:p>
          <a:p>
            <a:r>
              <a:rPr lang="en-US" sz="2000" dirty="0" smtClean="0"/>
              <a:t>Cannot be calculated by single stimulation due to multiple parts of conduction</a:t>
            </a:r>
          </a:p>
          <a:p>
            <a:pPr lvl="1"/>
            <a:r>
              <a:rPr lang="en-US" sz="1600" dirty="0" smtClean="0"/>
              <a:t>Conduction time along motor axon to NMJ</a:t>
            </a:r>
          </a:p>
          <a:p>
            <a:pPr lvl="1"/>
            <a:r>
              <a:rPr lang="en-US" sz="1600" dirty="0" smtClean="0"/>
              <a:t>NMJ transmission time</a:t>
            </a:r>
          </a:p>
          <a:p>
            <a:pPr lvl="1"/>
            <a:r>
              <a:rPr lang="en-US" sz="1600" dirty="0" smtClean="0"/>
              <a:t>Muscle depolarization time</a:t>
            </a:r>
          </a:p>
          <a:p>
            <a:r>
              <a:rPr lang="en-US" sz="2000" dirty="0" smtClean="0"/>
              <a:t>Thus two stimulation sites are used to calculate accurate conduction velocity</a:t>
            </a:r>
          </a:p>
          <a:p>
            <a:pPr lvl="1"/>
            <a:r>
              <a:rPr lang="en-US" sz="1600" dirty="0" smtClean="0"/>
              <a:t>Final conduction time used = proximal latency – distal latency =  (A+B+C+D)- (A+B+C) = D</a:t>
            </a:r>
          </a:p>
        </p:txBody>
      </p:sp>
    </p:spTree>
    <p:extLst>
      <p:ext uri="{BB962C8B-B14F-4D97-AF65-F5344CB8AC3E}">
        <p14:creationId xmlns:p14="http://schemas.microsoft.com/office/powerpoint/2010/main" val="2692601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1777</TotalTime>
  <Words>1548</Words>
  <Application>Microsoft Office PowerPoint</Application>
  <PresentationFormat>On-screen Show (4:3)</PresentationFormat>
  <Paragraphs>193</Paragraphs>
  <Slides>52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Corbel</vt:lpstr>
      <vt:lpstr>Twilight</vt:lpstr>
      <vt:lpstr>Basics of Nerve Conduction Studies Review</vt:lpstr>
      <vt:lpstr>Objectives</vt:lpstr>
      <vt:lpstr>Overview</vt:lpstr>
      <vt:lpstr>Motor Conduction Studies</vt:lpstr>
      <vt:lpstr>Motor Conduction Studies</vt:lpstr>
      <vt:lpstr>Motor Conduction Studies</vt:lpstr>
      <vt:lpstr>Compound Muscle Action Potential</vt:lpstr>
      <vt:lpstr>Compound Muscle Action Potential</vt:lpstr>
      <vt:lpstr>Conduction velocity </vt:lpstr>
      <vt:lpstr>Conduction velocity </vt:lpstr>
      <vt:lpstr>Sensory Conduction Studies</vt:lpstr>
      <vt:lpstr>Sensory Conduction Studies</vt:lpstr>
      <vt:lpstr>Sensory Nerve Action Potential</vt:lpstr>
      <vt:lpstr>SNAP Onset vs Peak Latency </vt:lpstr>
      <vt:lpstr>CMAP vs SNAP</vt:lpstr>
      <vt:lpstr>Sensory Antidromic vs Orthodromic Recording</vt:lpstr>
      <vt:lpstr>Sensory Antidromic vs Orthodromic Recording</vt:lpstr>
      <vt:lpstr>Sensory Antidromic Recording</vt:lpstr>
      <vt:lpstr>Lesions proximal to DRG</vt:lpstr>
      <vt:lpstr>Proximal Stimulation</vt:lpstr>
      <vt:lpstr>Principles of stimulation </vt:lpstr>
      <vt:lpstr>Optimizing stimulator position</vt:lpstr>
      <vt:lpstr>Important basic patters</vt:lpstr>
      <vt:lpstr>Axonal loss</vt:lpstr>
      <vt:lpstr>Axonal loss</vt:lpstr>
      <vt:lpstr>Axonal loss</vt:lpstr>
      <vt:lpstr>Axonal loss</vt:lpstr>
      <vt:lpstr>Demyelination</vt:lpstr>
      <vt:lpstr>Demyelination</vt:lpstr>
      <vt:lpstr>Conduction Block</vt:lpstr>
      <vt:lpstr>Conduction Block</vt:lpstr>
      <vt:lpstr>Conduction Block</vt:lpstr>
      <vt:lpstr>Conduction Block</vt:lpstr>
      <vt:lpstr>F waves</vt:lpstr>
      <vt:lpstr>H reflexes</vt:lpstr>
      <vt:lpstr>NCS Patterns</vt:lpstr>
      <vt:lpstr>Case 1</vt:lpstr>
      <vt:lpstr>Case 2</vt:lpstr>
      <vt:lpstr>Case 3</vt:lpstr>
      <vt:lpstr>Case 4</vt:lpstr>
      <vt:lpstr>Case 5</vt:lpstr>
      <vt:lpstr>Case 6</vt:lpstr>
      <vt:lpstr>Case 7</vt:lpstr>
      <vt:lpstr>Case 8</vt:lpstr>
      <vt:lpstr>Case 9</vt:lpstr>
      <vt:lpstr>Case 10</vt:lpstr>
      <vt:lpstr>Case 11</vt:lpstr>
      <vt:lpstr>Case 12</vt:lpstr>
      <vt:lpstr>Case 13</vt:lpstr>
      <vt:lpstr>Case 14</vt:lpstr>
      <vt:lpstr>Case 15</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Nerve Conduction Studies</dc:title>
  <dc:creator>Diana Mnatsakanova</dc:creator>
  <cp:lastModifiedBy>Anna Vredenburg</cp:lastModifiedBy>
  <cp:revision>71</cp:revision>
  <dcterms:created xsi:type="dcterms:W3CDTF">2015-09-15T12:50:22Z</dcterms:created>
  <dcterms:modified xsi:type="dcterms:W3CDTF">2018-03-26T16:14:05Z</dcterms:modified>
</cp:coreProperties>
</file>